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90" r:id="rId3"/>
    <p:sldId id="274" r:id="rId4"/>
    <p:sldId id="275" r:id="rId5"/>
    <p:sldId id="279" r:id="rId6"/>
    <p:sldId id="282" r:id="rId7"/>
    <p:sldId id="281" r:id="rId8"/>
    <p:sldId id="280" r:id="rId9"/>
    <p:sldId id="276" r:id="rId10"/>
    <p:sldId id="277" r:id="rId11"/>
    <p:sldId id="271" r:id="rId12"/>
    <p:sldId id="272" r:id="rId13"/>
    <p:sldId id="268" r:id="rId14"/>
    <p:sldId id="257" r:id="rId15"/>
    <p:sldId id="283" r:id="rId16"/>
    <p:sldId id="258" r:id="rId17"/>
    <p:sldId id="259" r:id="rId18"/>
    <p:sldId id="284" r:id="rId19"/>
    <p:sldId id="285" r:id="rId20"/>
    <p:sldId id="286" r:id="rId21"/>
    <p:sldId id="260" r:id="rId22"/>
    <p:sldId id="261" r:id="rId23"/>
    <p:sldId id="263" r:id="rId24"/>
    <p:sldId id="264" r:id="rId25"/>
    <p:sldId id="265" r:id="rId26"/>
    <p:sldId id="287" r:id="rId27"/>
    <p:sldId id="266" r:id="rId28"/>
    <p:sldId id="273" r:id="rId29"/>
    <p:sldId id="267" r:id="rId30"/>
    <p:sldId id="269" r:id="rId31"/>
    <p:sldId id="270" r:id="rId32"/>
    <p:sldId id="278" r:id="rId33"/>
    <p:sldId id="289" r:id="rId34"/>
  </p:sldIdLst>
  <p:sldSz cx="12192000" cy="6858000"/>
  <p:notesSz cx="6794500" cy="9931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8537"/>
    <a:srgbClr val="FFFFFF"/>
    <a:srgbClr val="000000"/>
    <a:srgbClr val="EDF5FB"/>
    <a:srgbClr val="F6FAFD"/>
    <a:srgbClr val="0082C6"/>
    <a:srgbClr val="2871DC"/>
    <a:srgbClr val="5886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433" autoAdjust="0"/>
  </p:normalViewPr>
  <p:slideViewPr>
    <p:cSldViewPr snapToGrid="0">
      <p:cViewPr varScale="1">
        <p:scale>
          <a:sx n="113" d="100"/>
          <a:sy n="113" d="100"/>
        </p:scale>
        <p:origin x="372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762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4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8645" y="4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4F364F-62A0-4EAB-9307-17D3F4D6112F}" type="datetimeFigureOut">
              <a:rPr lang="ru-RU" smtClean="0"/>
              <a:t>07.07.2018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33107"/>
            <a:ext cx="2944283" cy="4982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45E764-7E64-41B8-A993-27979837A4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497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4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8645" y="4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A086D8-4C02-487C-8453-ABF2F81D766F}" type="datetimeFigureOut">
              <a:rPr lang="ru-RU" smtClean="0"/>
              <a:t>07.07.2018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3107"/>
            <a:ext cx="2944283" cy="4982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883D0D-1A46-4DB9-A39A-ABFC444A7F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467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83D0D-1A46-4DB9-A39A-ABFC444A7FC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050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83D0D-1A46-4DB9-A39A-ABFC444A7FC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237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83D0D-1A46-4DB9-A39A-ABFC444A7FCB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561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83D0D-1A46-4DB9-A39A-ABFC444A7FCB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410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C37D6-2DDF-47CD-9D85-75FB87BEE11D}" type="datetime1">
              <a:rPr lang="ru-RU" smtClean="0"/>
              <a:t>07.07.2018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F94A-CBD7-4E4B-94DF-D372DD056C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476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3B75-367D-4A38-BA67-49DC0090BA56}" type="datetime1">
              <a:rPr lang="ru-RU" smtClean="0"/>
              <a:t>07.07.2018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F94A-CBD7-4E4B-94DF-D372DD056C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60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E83EC-3408-4B8C-A654-686A3220FBBA}" type="datetime1">
              <a:rPr lang="ru-RU" smtClean="0"/>
              <a:t>07.07.2018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F94A-CBD7-4E4B-94DF-D372DD056C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496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C8294-58F1-4FEC-9329-CEE3089DB15D}" type="datetime1">
              <a:rPr lang="ru-RU" smtClean="0"/>
              <a:t>07.07.2018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F94A-CBD7-4E4B-94DF-D372DD056C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832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6C87D-B2F1-4DC5-AC7F-B2E2F2EB435E}" type="datetime1">
              <a:rPr lang="ru-RU" smtClean="0"/>
              <a:t>07.07.2018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F94A-CBD7-4E4B-94DF-D372DD056C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6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969BB-3B69-47B6-8945-EA3C83C30659}" type="datetime1">
              <a:rPr lang="ru-RU" smtClean="0"/>
              <a:t>07.07.2018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F94A-CBD7-4E4B-94DF-D372DD056C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829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1E813-3F94-4091-858C-2F885D15FD5B}" type="datetime1">
              <a:rPr lang="ru-RU" smtClean="0"/>
              <a:t>07.07.2018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F94A-CBD7-4E4B-94DF-D372DD056C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151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7964C-1406-4A3A-A2FF-8317667F7898}" type="datetime1">
              <a:rPr lang="ru-RU" smtClean="0"/>
              <a:t>07.07.2018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F94A-CBD7-4E4B-94DF-D372DD056C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929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9CCF5-E550-4DAC-9B07-BB95DE415C8E}" type="datetime1">
              <a:rPr lang="ru-RU" smtClean="0"/>
              <a:t>07.07.2018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F94A-CBD7-4E4B-94DF-D372DD056C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610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261A4-27FF-43E5-AFBD-447292D5BA77}" type="datetime1">
              <a:rPr lang="ru-RU" smtClean="0"/>
              <a:t>07.07.2018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F94A-CBD7-4E4B-94DF-D372DD056C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397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7FCC5-99F4-4E6F-92A7-6040E20F343B}" type="datetime1">
              <a:rPr lang="ru-RU" smtClean="0"/>
              <a:t>07.07.2018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F94A-CBD7-4E4B-94DF-D372DD056C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886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F0316-D833-4F91-8A97-20E9F41A8A41}" type="datetime1">
              <a:rPr lang="ru-RU" smtClean="0"/>
              <a:t>07.07.2018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CF94A-CBD7-4E4B-94DF-D372DD056C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02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8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6.jpeg"/><Relationship Id="rId7" Type="http://schemas.openxmlformats.org/officeDocument/2006/relationships/image" Target="../media/image39.jpe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38.jpeg"/><Relationship Id="rId10" Type="http://schemas.openxmlformats.org/officeDocument/2006/relationships/image" Target="../media/image2.png"/><Relationship Id="rId4" Type="http://schemas.openxmlformats.org/officeDocument/2006/relationships/image" Target="../media/image37.jpeg"/><Relationship Id="rId9" Type="http://schemas.openxmlformats.org/officeDocument/2006/relationships/image" Target="../media/image4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image" Target="../media/image4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7" Type="http://schemas.openxmlformats.org/officeDocument/2006/relationships/image" Target="../media/image2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3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62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7000">
              <a:schemeClr val="accent1">
                <a:lumMod val="40000"/>
                <a:lumOff val="60000"/>
              </a:schemeClr>
            </a:gs>
            <a:gs pos="32000">
              <a:srgbClr val="EDF5FB"/>
            </a:gs>
            <a:gs pos="53000">
              <a:schemeClr val="accent1">
                <a:lumMod val="40000"/>
                <a:lumOff val="60000"/>
              </a:schemeClr>
            </a:gs>
            <a:gs pos="69000">
              <a:srgbClr val="F6FAFD"/>
            </a:gs>
            <a:gs pos="84000">
              <a:schemeClr val="accent1">
                <a:lumMod val="40000"/>
                <a:lumOff val="60000"/>
              </a:schemeClr>
            </a:gs>
            <a:gs pos="100000">
              <a:srgbClr val="F6FAFD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19683" y="6030492"/>
            <a:ext cx="4152634" cy="573486"/>
          </a:xfrm>
        </p:spPr>
        <p:txBody>
          <a:bodyPr>
            <a:normAutofit/>
          </a:bodyPr>
          <a:lstStyle/>
          <a:p>
            <a:endParaRPr lang="ru-RU" dirty="0">
              <a:solidFill>
                <a:srgbClr val="0070C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86073" y="1227482"/>
            <a:ext cx="12564145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rgbClr val="0070C0"/>
                </a:solidFill>
                <a:latin typeface="Franklin Gothic Heavy" panose="020B0903020102020204" pitchFamily="34" charset="0"/>
              </a:rPr>
              <a:t>ТРЕБОВАНИЯ </a:t>
            </a:r>
            <a:br>
              <a:rPr lang="ru-RU" sz="5400" b="1" dirty="0" smtClean="0">
                <a:ln/>
                <a:solidFill>
                  <a:srgbClr val="0070C0"/>
                </a:solidFill>
                <a:latin typeface="Franklin Gothic Heavy" panose="020B0903020102020204" pitchFamily="34" charset="0"/>
              </a:rPr>
            </a:br>
            <a:r>
              <a:rPr lang="ru-RU" sz="5300" b="1" dirty="0" smtClean="0">
                <a:ln/>
                <a:solidFill>
                  <a:srgbClr val="0070C0"/>
                </a:solidFill>
                <a:latin typeface="Franklin Gothic Heavy" panose="020B0903020102020204" pitchFamily="34" charset="0"/>
              </a:rPr>
              <a:t>к оформлению правовых актов</a:t>
            </a:r>
          </a:p>
          <a:p>
            <a:pPr algn="ctr"/>
            <a:r>
              <a:rPr lang="ru-RU" sz="5300" b="1" dirty="0" smtClean="0">
                <a:ln/>
                <a:solidFill>
                  <a:srgbClr val="0070C0"/>
                </a:solidFill>
                <a:latin typeface="Franklin Gothic Heavy" panose="020B0903020102020204" pitchFamily="34" charset="0"/>
              </a:rPr>
              <a:t>в </a:t>
            </a:r>
            <a:r>
              <a:rPr lang="ru-RU" sz="5300" b="1" dirty="0">
                <a:ln/>
                <a:solidFill>
                  <a:srgbClr val="0070C0"/>
                </a:solidFill>
                <a:latin typeface="Franklin Gothic Heavy" panose="020B0903020102020204" pitchFamily="34" charset="0"/>
              </a:rPr>
              <a:t>виде электронных документов </a:t>
            </a:r>
            <a:r>
              <a:rPr lang="ru-RU" sz="5300" b="1" dirty="0" smtClean="0">
                <a:ln/>
                <a:solidFill>
                  <a:srgbClr val="0070C0"/>
                </a:solidFill>
                <a:latin typeface="Franklin Gothic Heavy" panose="020B0903020102020204" pitchFamily="34" charset="0"/>
              </a:rPr>
              <a:t>и</a:t>
            </a:r>
          </a:p>
          <a:p>
            <a:pPr algn="ctr"/>
            <a:r>
              <a:rPr lang="ru-RU" sz="5300" b="1" dirty="0" smtClean="0">
                <a:ln/>
                <a:solidFill>
                  <a:srgbClr val="0070C0"/>
                </a:solidFill>
                <a:latin typeface="Franklin Gothic Heavy" panose="020B0903020102020204" pitchFamily="34" charset="0"/>
              </a:rPr>
              <a:t> </a:t>
            </a:r>
            <a:r>
              <a:rPr lang="ru-RU" sz="5300" b="1" dirty="0">
                <a:ln/>
                <a:solidFill>
                  <a:srgbClr val="0070C0"/>
                </a:solidFill>
                <a:latin typeface="Franklin Gothic Heavy" panose="020B0903020102020204" pitchFamily="34" charset="0"/>
              </a:rPr>
              <a:t>электронных копий правовых актов</a:t>
            </a:r>
            <a:endParaRPr lang="ru-RU" sz="5300" b="1" dirty="0">
              <a:ln/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953" y="4574798"/>
            <a:ext cx="1746092" cy="228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75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7000">
              <a:schemeClr val="accent1">
                <a:lumMod val="40000"/>
                <a:lumOff val="60000"/>
              </a:schemeClr>
            </a:gs>
            <a:gs pos="32000">
              <a:srgbClr val="EDF5FB"/>
            </a:gs>
            <a:gs pos="53000">
              <a:schemeClr val="accent1">
                <a:lumMod val="40000"/>
                <a:lumOff val="60000"/>
              </a:schemeClr>
            </a:gs>
            <a:gs pos="69000">
              <a:srgbClr val="F6FAFD"/>
            </a:gs>
            <a:gs pos="84000">
              <a:schemeClr val="accent1">
                <a:lumMod val="40000"/>
                <a:lumOff val="60000"/>
              </a:schemeClr>
            </a:gs>
            <a:gs pos="100000">
              <a:srgbClr val="F6FAFD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 txBox="1">
            <a:spLocks noGrp="1"/>
          </p:cNvSpPr>
          <p:nvPr>
            <p:ph type="subTitle" idx="1"/>
          </p:nvPr>
        </p:nvSpPr>
        <p:spPr>
          <a:xfrm>
            <a:off x="0" y="386790"/>
            <a:ext cx="12192000" cy="978729"/>
          </a:xfrm>
          <a:prstGeom prst="rect">
            <a:avLst/>
          </a:prstGeom>
          <a:noFill/>
          <a:ln w="28575">
            <a:noFill/>
            <a:prstDash val="lgDash"/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Необходимость отображения на экране </a:t>
            </a:r>
            <a:br>
              <a:rPr lang="ru-RU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r>
              <a:rPr lang="ru-RU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служебных символов и сетки таблицы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F94A-CBD7-4E4B-94DF-D372DD056C68}" type="slidenum">
              <a:rPr lang="ru-RU" smtClean="0"/>
              <a:t>10</a:t>
            </a:fld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88258" y="1844981"/>
            <a:ext cx="110965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/>
              <a:t>Для того чтобы </a:t>
            </a:r>
            <a:r>
              <a:rPr lang="ru-RU" sz="2400" b="1" dirty="0" smtClean="0">
                <a:solidFill>
                  <a:schemeClr val="accent6"/>
                </a:solidFill>
              </a:rPr>
              <a:t>видеть все </a:t>
            </a:r>
            <a:r>
              <a:rPr lang="ru-RU" sz="2400" dirty="0" smtClean="0"/>
              <a:t>нюансы документа (табуляцию, обрыв строки, пробелы,</a:t>
            </a:r>
          </a:p>
          <a:p>
            <a:pPr algn="ctr"/>
            <a:r>
              <a:rPr lang="ru-RU" sz="2400" dirty="0" smtClean="0"/>
              <a:t>значок конца абзаца, графические объекты и др.),</a:t>
            </a:r>
          </a:p>
          <a:p>
            <a:pPr algn="ctr"/>
            <a:r>
              <a:rPr lang="ru-RU" sz="2400" b="1" u="sng" dirty="0" smtClean="0"/>
              <a:t>следует включить </a:t>
            </a:r>
            <a:r>
              <a:rPr lang="ru-RU" sz="2400" u="sng" dirty="0" smtClean="0"/>
              <a:t>СЛУЖЕБНЫЕ СИМВОЛЫ</a:t>
            </a:r>
            <a:r>
              <a:rPr lang="ru-RU" sz="2400" dirty="0" smtClean="0"/>
              <a:t> и </a:t>
            </a:r>
            <a:r>
              <a:rPr lang="ru-RU" sz="2400" u="sng" dirty="0" smtClean="0"/>
              <a:t>СЕТКУ ТАБЛИЦЫ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14" name="Picture 3" descr="J:\Offices\Rio\Ann\ОБУЧЕНИЕ\нарезки документов\картинки к обучению\служебные символ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0402" y="4493345"/>
            <a:ext cx="4001983" cy="1665297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424141" y="3272515"/>
            <a:ext cx="35365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Служебные символы</a:t>
            </a:r>
            <a:endParaRPr lang="ru-RU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986522" y="3882394"/>
            <a:ext cx="4411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Вкладка ГЛАВНАЯ </a:t>
            </a:r>
            <a:r>
              <a:rPr lang="ru-RU" sz="2000" dirty="0" smtClean="0">
                <a:sym typeface="Wingdings 3"/>
              </a:rPr>
              <a:t> Область АБЗАЦ</a:t>
            </a:r>
            <a:endParaRPr lang="ru-RU" sz="2000" dirty="0"/>
          </a:p>
        </p:txBody>
      </p:sp>
      <p:pic>
        <p:nvPicPr>
          <p:cNvPr id="17" name="Picture 2" descr="J:\Offices\Rio\Ann\ОБУЧЕНИЕ\нарезки документов\картинки к обучению\сетка табл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31124" y="4493345"/>
            <a:ext cx="3521788" cy="1658446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7002242" y="3239330"/>
            <a:ext cx="2579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Сетка таблицы</a:t>
            </a:r>
            <a:endParaRPr lang="ru-RU" sz="2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200232" y="3831137"/>
            <a:ext cx="4529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Вкладка МАКЕТ </a:t>
            </a:r>
            <a:r>
              <a:rPr lang="ru-RU" sz="2000" dirty="0" smtClean="0">
                <a:sym typeface="Wingdings 3"/>
              </a:rPr>
              <a:t></a:t>
            </a:r>
            <a:r>
              <a:rPr lang="ru-RU" sz="2000" dirty="0" smtClean="0">
                <a:sym typeface="Symbol"/>
              </a:rPr>
              <a:t> Область ТАБЛИЦА </a:t>
            </a:r>
            <a:endParaRPr lang="ru-RU" sz="2000" dirty="0"/>
          </a:p>
        </p:txBody>
      </p:sp>
      <p:sp>
        <p:nvSpPr>
          <p:cNvPr id="20" name="Овал 19"/>
          <p:cNvSpPr/>
          <p:nvPr/>
        </p:nvSpPr>
        <p:spPr>
          <a:xfrm>
            <a:off x="4292127" y="4516458"/>
            <a:ext cx="1016418" cy="753271"/>
          </a:xfrm>
          <a:prstGeom prst="ellipse">
            <a:avLst/>
          </a:prstGeom>
          <a:noFill/>
          <a:ln w="28575">
            <a:solidFill>
              <a:srgbClr val="5785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7508148" y="4383724"/>
            <a:ext cx="1598984" cy="1551205"/>
          </a:xfrm>
          <a:prstGeom prst="ellipse">
            <a:avLst/>
          </a:prstGeom>
          <a:noFill/>
          <a:ln w="28575">
            <a:solidFill>
              <a:srgbClr val="5785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52886" y="189167"/>
            <a:ext cx="641144" cy="84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7000">
              <a:schemeClr val="accent1">
                <a:lumMod val="40000"/>
                <a:lumOff val="60000"/>
              </a:schemeClr>
            </a:gs>
            <a:gs pos="32000">
              <a:srgbClr val="EDF5FB"/>
            </a:gs>
            <a:gs pos="53000">
              <a:schemeClr val="accent1">
                <a:lumMod val="40000"/>
                <a:lumOff val="60000"/>
              </a:schemeClr>
            </a:gs>
            <a:gs pos="69000">
              <a:srgbClr val="F6FAFD"/>
            </a:gs>
            <a:gs pos="84000">
              <a:schemeClr val="accent1">
                <a:lumMod val="40000"/>
                <a:lumOff val="60000"/>
              </a:schemeClr>
            </a:gs>
            <a:gs pos="100000">
              <a:srgbClr val="F6FAFD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06481"/>
            <a:ext cx="12191999" cy="58010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Franklin Gothic Medium" panose="020B0603020102020204" pitchFamily="34" charset="0"/>
              </a:rPr>
              <a:t>Текст в таблице</a:t>
            </a:r>
            <a:endParaRPr lang="ru-RU" sz="32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Franklin Gothic Medium" panose="020B0603020102020204" pitchFamily="34" charset="0"/>
            </a:endParaRPr>
          </a:p>
        </p:txBody>
      </p:sp>
      <p:pic>
        <p:nvPicPr>
          <p:cNvPr id="11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88" y="1238332"/>
            <a:ext cx="5142444" cy="417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491" y="1230584"/>
            <a:ext cx="5572218" cy="4184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8633970" y="548900"/>
            <a:ext cx="7152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ru-RU" sz="5400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604" y="5707786"/>
            <a:ext cx="975918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нформация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которая на бумажном носителе выглядит расположенной по столбцам,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оформляется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виде таблицы, выполняемой стандартными средствами редактора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Microsoft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05829" y="775318"/>
            <a:ext cx="9188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1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F94A-CBD7-4E4B-94DF-D372DD056C68}" type="slidenum">
              <a:rPr lang="ru-RU" smtClean="0"/>
              <a:t>11</a:t>
            </a:fld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 rot="8439724">
            <a:off x="-157405" y="3283487"/>
            <a:ext cx="6585458" cy="47460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5" descr="J:\Offices\Rio\Ann\ОБУЧЕНИЕ\Новая папка\warning-24841_128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9193" y="5650335"/>
            <a:ext cx="678447" cy="677917"/>
          </a:xfrm>
          <a:prstGeom prst="rect">
            <a:avLst/>
          </a:prstGeom>
          <a:noFill/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52886" y="189167"/>
            <a:ext cx="641144" cy="84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39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7000">
              <a:schemeClr val="accent1">
                <a:lumMod val="40000"/>
                <a:lumOff val="60000"/>
              </a:schemeClr>
            </a:gs>
            <a:gs pos="32000">
              <a:srgbClr val="EDF5FB"/>
            </a:gs>
            <a:gs pos="53000">
              <a:schemeClr val="accent1">
                <a:lumMod val="40000"/>
                <a:lumOff val="60000"/>
              </a:schemeClr>
            </a:gs>
            <a:gs pos="69000">
              <a:srgbClr val="F6FAFD"/>
            </a:gs>
            <a:gs pos="84000">
              <a:schemeClr val="accent1">
                <a:lumMod val="40000"/>
                <a:lumOff val="60000"/>
              </a:schemeClr>
            </a:gs>
            <a:gs pos="100000">
              <a:srgbClr val="F6FAFD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914045" y="4655305"/>
            <a:ext cx="7152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ru-RU" sz="5400" dirty="0">
              <a:solidFill>
                <a:srgbClr val="00B05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045" y="778639"/>
            <a:ext cx="8237488" cy="25538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406" y="3535765"/>
            <a:ext cx="6218766" cy="316241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73368" y="348069"/>
            <a:ext cx="9188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2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F94A-CBD7-4E4B-94DF-D372DD056C68}" type="slidenum">
              <a:rPr lang="ru-RU" smtClean="0"/>
              <a:t>12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9459917" flipV="1">
            <a:off x="2515547" y="2049102"/>
            <a:ext cx="6806765" cy="45719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52886" y="189167"/>
            <a:ext cx="641144" cy="84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52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7000">
              <a:schemeClr val="accent1">
                <a:lumMod val="40000"/>
                <a:lumOff val="60000"/>
              </a:schemeClr>
            </a:gs>
            <a:gs pos="32000">
              <a:srgbClr val="EDF5FB"/>
            </a:gs>
            <a:gs pos="53000">
              <a:schemeClr val="accent1">
                <a:lumMod val="40000"/>
                <a:lumOff val="60000"/>
              </a:schemeClr>
            </a:gs>
            <a:gs pos="69000">
              <a:srgbClr val="F6FAFD"/>
            </a:gs>
            <a:gs pos="84000">
              <a:schemeClr val="accent1">
                <a:lumMod val="40000"/>
                <a:lumOff val="60000"/>
              </a:schemeClr>
            </a:gs>
            <a:gs pos="100000">
              <a:srgbClr val="F6FAFD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06481"/>
            <a:ext cx="12191999" cy="58010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В одной ячейке таблицы размещается одна единица информации</a:t>
            </a:r>
            <a:endParaRPr lang="ru-RU" sz="28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14" y="1073632"/>
            <a:ext cx="5057863" cy="30315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981" y="1075796"/>
            <a:ext cx="5633882" cy="302413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921" y="5634473"/>
            <a:ext cx="2175156" cy="101220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381" y="5634473"/>
            <a:ext cx="2051209" cy="972273"/>
          </a:xfrm>
          <a:prstGeom prst="rect">
            <a:avLst/>
          </a:prstGeom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8248039"/>
              </p:ext>
            </p:extLst>
          </p:nvPr>
        </p:nvGraphicFramePr>
        <p:xfrm>
          <a:off x="222069" y="4212133"/>
          <a:ext cx="11684794" cy="14511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1398"/>
                <a:gridCol w="6183396"/>
              </a:tblGrid>
              <a:tr h="672227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работы с таблицами в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Word 2013 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используются 2 вкладки КОНСТРУКТОР и МАКЕТ.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Они активны, когда курсор находится в таблице.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01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 </a:t>
                      </a:r>
                      <a:r>
                        <a:rPr lang="ru-RU" sz="20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вкладке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МАКЕТ в </a:t>
                      </a:r>
                      <a:r>
                        <a:rPr lang="ru-RU" sz="20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Объединение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можно разбить или объединить ячейки.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выравнивания информации в ячейке используется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область </a:t>
                      </a: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Выравнивание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 </a:t>
                      </a:r>
                      <a:r>
                        <a:rPr lang="ru-RU" sz="20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вкладке 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МАКЕТ. 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794338" y="535057"/>
            <a:ext cx="577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ru-RU" sz="4000" dirty="0">
              <a:solidFill>
                <a:srgbClr val="00B05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F94A-CBD7-4E4B-94DF-D372DD056C68}" type="slidenum">
              <a:rPr lang="ru-RU" smtClean="0"/>
              <a:t>13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8439724" flipV="1">
            <a:off x="675028" y="2561750"/>
            <a:ext cx="5081920" cy="52227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13785" y="159759"/>
            <a:ext cx="641144" cy="84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57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7000">
              <a:schemeClr val="accent1">
                <a:lumMod val="40000"/>
                <a:lumOff val="60000"/>
              </a:schemeClr>
            </a:gs>
            <a:gs pos="32000">
              <a:srgbClr val="EDF5FB"/>
            </a:gs>
            <a:gs pos="53000">
              <a:schemeClr val="accent1">
                <a:lumMod val="40000"/>
                <a:lumOff val="60000"/>
              </a:schemeClr>
            </a:gs>
            <a:gs pos="69000">
              <a:srgbClr val="F6FAFD"/>
            </a:gs>
            <a:gs pos="84000">
              <a:schemeClr val="accent1">
                <a:lumMod val="40000"/>
                <a:lumOff val="60000"/>
              </a:schemeClr>
            </a:gs>
            <a:gs pos="100000">
              <a:srgbClr val="F6FAFD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19525"/>
            <a:ext cx="12191999" cy="58010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Наличие в таблице лишних пустых строк и столбцов</a:t>
            </a:r>
            <a:endParaRPr lang="ru-RU" sz="32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39" y="1836479"/>
            <a:ext cx="5190309" cy="31745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130" y="1933036"/>
            <a:ext cx="6354361" cy="29074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21639" y="5312889"/>
            <a:ext cx="6148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создании таблиц или их экспорте </a:t>
            </a:r>
            <a:r>
              <a:rPr lang="ru-RU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en-US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Excel </a:t>
            </a:r>
            <a:r>
              <a:rPr lang="ru-RU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r>
              <a:rPr lang="ru-RU" sz="20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ДОПУСКАЕТСЯ наличие пустых строк и ячеек.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89680" y="1158880"/>
            <a:ext cx="7152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ru-RU" sz="5400" dirty="0">
              <a:solidFill>
                <a:srgbClr val="00B05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F94A-CBD7-4E4B-94DF-D372DD056C68}" type="slidenum">
              <a:rPr lang="ru-RU" smtClean="0"/>
              <a:t>14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8439724">
            <a:off x="137072" y="3438224"/>
            <a:ext cx="5424609" cy="45719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211886" y="2257167"/>
            <a:ext cx="329513" cy="31303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427014" y="2242547"/>
            <a:ext cx="329513" cy="31303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95910" y="2928120"/>
            <a:ext cx="329513" cy="31303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097501" y="3815427"/>
            <a:ext cx="329513" cy="31303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246777" y="3807188"/>
            <a:ext cx="329513" cy="31303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414340" y="4669201"/>
            <a:ext cx="329513" cy="31303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226699" y="4677438"/>
            <a:ext cx="329513" cy="31303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11694978" y="2438399"/>
            <a:ext cx="329513" cy="313038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5625088" y="2421923"/>
            <a:ext cx="329513" cy="313038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4084827" y="2938528"/>
            <a:ext cx="329513" cy="31303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5" descr="J:\Offices\Rio\Ann\ОБУЧЕНИЕ\Новая папка\warning-24841_128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99498" y="5327873"/>
            <a:ext cx="678447" cy="677917"/>
          </a:xfrm>
          <a:prstGeom prst="rect">
            <a:avLst/>
          </a:prstGeom>
          <a:noFill/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52886" y="189167"/>
            <a:ext cx="641144" cy="84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83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7000">
              <a:schemeClr val="accent1">
                <a:lumMod val="40000"/>
                <a:lumOff val="60000"/>
              </a:schemeClr>
            </a:gs>
            <a:gs pos="32000">
              <a:srgbClr val="EDF5FB"/>
            </a:gs>
            <a:gs pos="53000">
              <a:schemeClr val="accent1">
                <a:lumMod val="40000"/>
                <a:lumOff val="60000"/>
              </a:schemeClr>
            </a:gs>
            <a:gs pos="69000">
              <a:srgbClr val="F6FAFD"/>
            </a:gs>
            <a:gs pos="84000">
              <a:schemeClr val="accent1">
                <a:lumMod val="40000"/>
                <a:lumOff val="60000"/>
              </a:schemeClr>
            </a:gs>
            <a:gs pos="100000">
              <a:srgbClr val="F6FAFD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F94A-CBD7-4E4B-94DF-D372DD056C68}" type="slidenum">
              <a:rPr lang="ru-RU" smtClean="0"/>
              <a:t>15</a:t>
            </a:fld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2550033" y="498661"/>
            <a:ext cx="70919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Как убрать лишние столбцы и строки?</a:t>
            </a:r>
            <a:endParaRPr lang="ru-RU" sz="32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1532213" y="1464530"/>
            <a:ext cx="8948283" cy="3797800"/>
            <a:chOff x="2290193" y="1691034"/>
            <a:chExt cx="8948283" cy="3797800"/>
          </a:xfrm>
        </p:grpSpPr>
        <p:sp>
          <p:nvSpPr>
            <p:cNvPr id="23" name="TextBox 22"/>
            <p:cNvSpPr txBox="1"/>
            <p:nvPr/>
          </p:nvSpPr>
          <p:spPr>
            <a:xfrm>
              <a:off x="2290193" y="1691034"/>
              <a:ext cx="89482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smtClean="0"/>
                <a:t>Вкладка МАКЕТ </a:t>
              </a:r>
              <a:r>
                <a:rPr lang="ru-RU" sz="2400" dirty="0" smtClean="0">
                  <a:sym typeface="Wingdings 3"/>
                </a:rPr>
                <a:t> Область СТРОКИ И СТОЛБЦЫ  УДАЛИТЬ</a:t>
              </a:r>
              <a:endParaRPr lang="ru-RU" sz="2400" dirty="0"/>
            </a:p>
          </p:txBody>
        </p:sp>
        <p:pic>
          <p:nvPicPr>
            <p:cNvPr id="24" name="Picture 2" descr="J:\Offices\Rio\Ann\ОБУЧЕНИЕ\нарезки документов\картинки к обучению\удаление строк и столбцов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08467" y="2380170"/>
              <a:ext cx="5111736" cy="3108664"/>
            </a:xfrm>
            <a:prstGeom prst="rect">
              <a:avLst/>
            </a:prstGeom>
            <a:noFill/>
          </p:spPr>
        </p:pic>
      </p:grpSp>
      <p:sp>
        <p:nvSpPr>
          <p:cNvPr id="27" name="TextBox 26"/>
          <p:cNvSpPr txBox="1"/>
          <p:nvPr/>
        </p:nvSpPr>
        <p:spPr>
          <a:xfrm>
            <a:off x="2367255" y="5717271"/>
            <a:ext cx="7457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При работе с таблицами курсор должен стоять в таблице.</a:t>
            </a:r>
            <a:endParaRPr lang="ru-RU" sz="2400" dirty="0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025" y="514164"/>
            <a:ext cx="683008" cy="683008"/>
          </a:xfrm>
          <a:prstGeom prst="rect">
            <a:avLst/>
          </a:prstGeom>
        </p:spPr>
      </p:pic>
      <p:pic>
        <p:nvPicPr>
          <p:cNvPr id="12" name="Picture 5" descr="J:\Offices\Rio\Ann\ОБУЧЕНИЕ\Новая папка\warning-24841_128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88808" y="5609144"/>
            <a:ext cx="678447" cy="677917"/>
          </a:xfrm>
          <a:prstGeom prst="rect">
            <a:avLst/>
          </a:prstGeom>
          <a:noFill/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52886" y="189167"/>
            <a:ext cx="641144" cy="84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70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7000">
              <a:schemeClr val="accent1">
                <a:lumMod val="40000"/>
                <a:lumOff val="60000"/>
              </a:schemeClr>
            </a:gs>
            <a:gs pos="32000">
              <a:srgbClr val="EDF5FB"/>
            </a:gs>
            <a:gs pos="53000">
              <a:schemeClr val="accent1">
                <a:lumMod val="40000"/>
                <a:lumOff val="60000"/>
              </a:schemeClr>
            </a:gs>
            <a:gs pos="69000">
              <a:srgbClr val="F6FAFD"/>
            </a:gs>
            <a:gs pos="84000">
              <a:schemeClr val="accent1">
                <a:lumMod val="40000"/>
                <a:lumOff val="60000"/>
              </a:schemeClr>
            </a:gs>
            <a:gs pos="100000">
              <a:srgbClr val="F6FAFD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97099"/>
            <a:ext cx="12191999" cy="58010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Повтор шапки таблицы</a:t>
            </a:r>
            <a:endParaRPr lang="ru-RU" sz="32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5342" y="1753142"/>
            <a:ext cx="115687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 шапки таблицы в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осуществляться автоматически: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выделить шапку таблицы –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вкладка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МАКЕТ –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Таблица –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кнопка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Свойства – 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окно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Свойства таблицы –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вкладка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Строка –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Параметры –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Повторять как заголовок на каждой странице.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85" y="3433409"/>
            <a:ext cx="4817886" cy="113808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0986" y="2815181"/>
            <a:ext cx="3194807" cy="3630463"/>
          </a:xfrm>
          <a:prstGeom prst="rect">
            <a:avLst/>
          </a:prstGeom>
        </p:spPr>
      </p:pic>
      <p:sp>
        <p:nvSpPr>
          <p:cNvPr id="9" name="Стрелка вправо 8"/>
          <p:cNvSpPr/>
          <p:nvPr/>
        </p:nvSpPr>
        <p:spPr>
          <a:xfrm>
            <a:off x="5244896" y="3847816"/>
            <a:ext cx="418011" cy="3092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8338811" y="3847816"/>
            <a:ext cx="418011" cy="3092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659" y="3418332"/>
            <a:ext cx="2438400" cy="1153160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9102810" y="4176215"/>
            <a:ext cx="2332441" cy="272217"/>
          </a:xfrm>
          <a:prstGeom prst="ellipse">
            <a:avLst/>
          </a:prstGeom>
          <a:noFill/>
          <a:ln w="28575">
            <a:solidFill>
              <a:srgbClr val="5785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F94A-CBD7-4E4B-94DF-D372DD056C68}" type="slidenum">
              <a:rPr lang="ru-RU" smtClean="0"/>
              <a:t>16</a:t>
            </a:fld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789242" y="5007313"/>
            <a:ext cx="7430817" cy="1559766"/>
            <a:chOff x="1327070" y="3349557"/>
            <a:chExt cx="7430817" cy="1559766"/>
          </a:xfrm>
        </p:grpSpPr>
        <p:sp>
          <p:nvSpPr>
            <p:cNvPr id="14" name="TextBox 13"/>
            <p:cNvSpPr txBox="1"/>
            <p:nvPr/>
          </p:nvSpPr>
          <p:spPr>
            <a:xfrm>
              <a:off x="1327070" y="3349557"/>
              <a:ext cx="743081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При выделенной шапке таблицы:</a:t>
              </a:r>
            </a:p>
            <a:p>
              <a:r>
                <a:rPr lang="ru-RU" dirty="0" smtClean="0"/>
                <a:t>Вкладка МАКЕТ </a:t>
              </a:r>
              <a:r>
                <a:rPr lang="ru-RU" dirty="0" smtClean="0">
                  <a:sym typeface="Wingdings 3"/>
                </a:rPr>
                <a:t> Область ДАННЫЕ  ПОВТОРИТЬ СТРОКИ ЗАГОЛОВКОВ</a:t>
              </a:r>
              <a:endParaRPr lang="ru-RU" dirty="0"/>
            </a:p>
          </p:txBody>
        </p:sp>
        <p:pic>
          <p:nvPicPr>
            <p:cNvPr id="15" name="Picture 2" descr="J:\Offices\Rio\Ann\ОБУЧЕНИЕ\нарезки документов\картинки к обучению\повторение шапки таблицы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368544" y="4010397"/>
              <a:ext cx="3390241" cy="898926"/>
            </a:xfrm>
            <a:prstGeom prst="rect">
              <a:avLst/>
            </a:prstGeom>
            <a:noFill/>
          </p:spPr>
        </p:pic>
      </p:grpSp>
      <p:sp>
        <p:nvSpPr>
          <p:cNvPr id="19" name="TextBox 18"/>
          <p:cNvSpPr txBox="1"/>
          <p:nvPr/>
        </p:nvSpPr>
        <p:spPr>
          <a:xfrm>
            <a:off x="4289190" y="4657005"/>
            <a:ext cx="779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ИЛИ</a:t>
            </a:r>
            <a:endParaRPr lang="ru-RU" sz="2400" dirty="0"/>
          </a:p>
        </p:txBody>
      </p:sp>
      <p:pic>
        <p:nvPicPr>
          <p:cNvPr id="16" name="Picture 5" descr="J:\Offices\Rio\Ann\ОБУЧЕНИЕ\Новая папка\warning-24841_128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46202" y="876155"/>
            <a:ext cx="678447" cy="67791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352469" y="910976"/>
            <a:ext cx="7487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Недопустимо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повторять шапку таблицы путем включения в тело таблицы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строк, разрывать таблицу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52886" y="189167"/>
            <a:ext cx="641144" cy="84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67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7000">
              <a:schemeClr val="accent1">
                <a:lumMod val="40000"/>
                <a:lumOff val="60000"/>
              </a:schemeClr>
            </a:gs>
            <a:gs pos="32000">
              <a:srgbClr val="EDF5FB"/>
            </a:gs>
            <a:gs pos="53000">
              <a:schemeClr val="accent1">
                <a:lumMod val="40000"/>
                <a:lumOff val="60000"/>
              </a:schemeClr>
            </a:gs>
            <a:gs pos="69000">
              <a:srgbClr val="F6FAFD"/>
            </a:gs>
            <a:gs pos="84000">
              <a:schemeClr val="accent1">
                <a:lumMod val="40000"/>
                <a:lumOff val="60000"/>
              </a:schemeClr>
            </a:gs>
            <a:gs pos="100000">
              <a:srgbClr val="F6FAFD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06481"/>
            <a:ext cx="12191999" cy="58010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Не допускается создавать таблицу в таблиц</a:t>
            </a:r>
            <a:r>
              <a:rPr lang="ru-RU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Franklin Gothic Medium" panose="020B0603020102020204" pitchFamily="34" charset="0"/>
              </a:rPr>
              <a:t>е</a:t>
            </a:r>
            <a:endParaRPr lang="ru-RU" sz="32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Franklin Gothic Medium" panose="020B0603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36" y="744248"/>
            <a:ext cx="4409183" cy="56960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29552" y="6236628"/>
            <a:ext cx="577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ru-RU" sz="4000" dirty="0">
              <a:solidFill>
                <a:srgbClr val="00B05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956" y="732138"/>
            <a:ext cx="6142595" cy="5664200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F94A-CBD7-4E4B-94DF-D372DD056C68}" type="slidenum">
              <a:rPr lang="ru-RU" smtClean="0"/>
              <a:t>17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8439724">
            <a:off x="-192459" y="3549403"/>
            <a:ext cx="6009640" cy="45719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0203" y="176877"/>
            <a:ext cx="641144" cy="84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46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7000">
              <a:schemeClr val="accent1">
                <a:lumMod val="40000"/>
                <a:lumOff val="60000"/>
              </a:schemeClr>
            </a:gs>
            <a:gs pos="32000">
              <a:srgbClr val="EDF5FB"/>
            </a:gs>
            <a:gs pos="53000">
              <a:schemeClr val="accent1">
                <a:lumMod val="40000"/>
                <a:lumOff val="60000"/>
              </a:schemeClr>
            </a:gs>
            <a:gs pos="69000">
              <a:srgbClr val="F6FAFD"/>
            </a:gs>
            <a:gs pos="84000">
              <a:schemeClr val="accent1">
                <a:lumMod val="40000"/>
                <a:lumOff val="60000"/>
              </a:schemeClr>
            </a:gs>
            <a:gs pos="100000">
              <a:srgbClr val="F6FAFD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F94A-CBD7-4E4B-94DF-D372DD056C68}" type="slidenum">
              <a:rPr lang="ru-RU" smtClean="0"/>
              <a:t>18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837882" y="797485"/>
            <a:ext cx="4516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Как разбить таблицу?</a:t>
            </a:r>
            <a:endParaRPr lang="ru-RU" sz="36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1393431" y="2275821"/>
            <a:ext cx="9405139" cy="2199008"/>
            <a:chOff x="2367465" y="822385"/>
            <a:chExt cx="9405139" cy="2199008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2367465" y="822385"/>
              <a:ext cx="940513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 smtClean="0"/>
                <a:t>Вкладка МАКЕТ </a:t>
              </a:r>
              <a:r>
                <a:rPr lang="ru-RU" sz="2400" dirty="0" smtClean="0">
                  <a:sym typeface="Wingdings 3"/>
                </a:rPr>
                <a:t> Область ОБЪЕДИНИТЬ  РАЗБИТЬ ТАБЛИЦУ</a:t>
              </a:r>
              <a:endParaRPr lang="ru-RU" sz="2400" dirty="0"/>
            </a:p>
          </p:txBody>
        </p:sp>
        <p:pic>
          <p:nvPicPr>
            <p:cNvPr id="14" name="Picture 2" descr="J:\Offices\Rio\Ann\ОБУЧЕНИЕ\нарезки документов\картинки к обучению\разбиение таблицы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424722" y="1359854"/>
              <a:ext cx="3290624" cy="1661539"/>
            </a:xfrm>
            <a:prstGeom prst="rect">
              <a:avLst/>
            </a:prstGeom>
            <a:noFill/>
          </p:spPr>
        </p:pic>
      </p:grpSp>
      <p:sp>
        <p:nvSpPr>
          <p:cNvPr id="15" name="TextBox 14"/>
          <p:cNvSpPr txBox="1"/>
          <p:nvPr/>
        </p:nvSpPr>
        <p:spPr>
          <a:xfrm>
            <a:off x="3599779" y="5612235"/>
            <a:ext cx="49924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CTRL + SHIFT +</a:t>
            </a:r>
            <a:r>
              <a:rPr lang="ru-RU" sz="4000" b="1" dirty="0" smtClean="0"/>
              <a:t> </a:t>
            </a:r>
            <a:r>
              <a:rPr lang="en-US" sz="4000" b="1" dirty="0" smtClean="0"/>
              <a:t>ENTER</a:t>
            </a:r>
            <a:endParaRPr lang="ru-RU" sz="4000" b="1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446" y="797485"/>
            <a:ext cx="683008" cy="68300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623756" y="5074766"/>
            <a:ext cx="944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ИЛИ</a:t>
            </a:r>
            <a:endParaRPr lang="ru-RU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52886" y="189167"/>
            <a:ext cx="641144" cy="84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40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7000">
              <a:schemeClr val="accent1">
                <a:lumMod val="40000"/>
                <a:lumOff val="60000"/>
              </a:schemeClr>
            </a:gs>
            <a:gs pos="32000">
              <a:srgbClr val="EDF5FB"/>
            </a:gs>
            <a:gs pos="53000">
              <a:schemeClr val="accent1">
                <a:lumMod val="40000"/>
                <a:lumOff val="60000"/>
              </a:schemeClr>
            </a:gs>
            <a:gs pos="69000">
              <a:srgbClr val="F6FAFD"/>
            </a:gs>
            <a:gs pos="84000">
              <a:schemeClr val="accent1">
                <a:lumMod val="40000"/>
                <a:lumOff val="60000"/>
              </a:schemeClr>
            </a:gs>
            <a:gs pos="100000">
              <a:srgbClr val="F6FAFD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F94A-CBD7-4E4B-94DF-D372DD056C68}" type="slidenum">
              <a:rPr lang="ru-RU" smtClean="0"/>
              <a:t>19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888" y="4018967"/>
            <a:ext cx="1671778" cy="211729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284700" y="337186"/>
            <a:ext cx="762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Как преобразовать таблицу в текст?</a:t>
            </a:r>
            <a:endParaRPr lang="ru-RU" sz="36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77213" y="1439865"/>
            <a:ext cx="9637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Вкладка МАКЕТ </a:t>
            </a:r>
            <a:r>
              <a:rPr lang="ru-RU" sz="2400" dirty="0" smtClean="0">
                <a:sym typeface="Wingdings 3"/>
              </a:rPr>
              <a:t> Область ДАННЫЕ  ПРЕОБРАЗОВАТЬ В ТЕКСТ</a:t>
            </a:r>
            <a:endParaRPr lang="ru-RU" sz="2400" dirty="0"/>
          </a:p>
        </p:txBody>
      </p:sp>
      <p:pic>
        <p:nvPicPr>
          <p:cNvPr id="20" name="Picture 2" descr="J:\Offices\Rio\Ann\ОБУЧЕНИЕ\нарезки документов\картинки к обучению\преобразование в текст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08178" y="2360899"/>
            <a:ext cx="3575644" cy="948086"/>
          </a:xfrm>
          <a:prstGeom prst="rect">
            <a:avLst/>
          </a:prstGeom>
          <a:noFill/>
        </p:spPr>
      </p:pic>
      <p:pic>
        <p:nvPicPr>
          <p:cNvPr id="21" name="Picture 5" descr="J:\Offices\Rio\Ann\ОБУЧЕНИЕ\нарезки документов\картинки к обучению\преобразование в текст в табуляцией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49246" y="3793438"/>
            <a:ext cx="2300330" cy="2204639"/>
          </a:xfrm>
          <a:prstGeom prst="rect">
            <a:avLst/>
          </a:prstGeom>
          <a:noFill/>
        </p:spPr>
      </p:pic>
      <p:pic>
        <p:nvPicPr>
          <p:cNvPr id="22" name="Picture 6" descr="J:\Offices\Rio\Ann\ОБУЧЕНИЕ\нарезки документов\картинки к обучению\преобразование в текст_выбор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32708" y="3788759"/>
            <a:ext cx="2298584" cy="2213997"/>
          </a:xfrm>
          <a:prstGeom prst="rect">
            <a:avLst/>
          </a:prstGeom>
          <a:noFill/>
        </p:spPr>
      </p:pic>
      <p:cxnSp>
        <p:nvCxnSpPr>
          <p:cNvPr id="23" name="Прямая со стрелкой 22"/>
          <p:cNvCxnSpPr>
            <a:stCxn id="20" idx="2"/>
            <a:endCxn id="21" idx="0"/>
          </p:cNvCxnSpPr>
          <p:nvPr/>
        </p:nvCxnSpPr>
        <p:spPr>
          <a:xfrm flipH="1">
            <a:off x="4699411" y="3308985"/>
            <a:ext cx="1396589" cy="484453"/>
          </a:xfrm>
          <a:prstGeom prst="straightConnector1">
            <a:avLst/>
          </a:prstGeom>
          <a:ln w="38100">
            <a:solidFill>
              <a:srgbClr val="E6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169" y="274720"/>
            <a:ext cx="683008" cy="68300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9" y="2076503"/>
            <a:ext cx="2592537" cy="154722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847" y="2151174"/>
            <a:ext cx="2352157" cy="140376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11" y="4045699"/>
            <a:ext cx="2244043" cy="2090559"/>
          </a:xfrm>
          <a:prstGeom prst="rect">
            <a:avLst/>
          </a:prstGeom>
        </p:spPr>
      </p:pic>
      <p:sp>
        <p:nvSpPr>
          <p:cNvPr id="28" name="Стрелка вниз 27"/>
          <p:cNvSpPr/>
          <p:nvPr/>
        </p:nvSpPr>
        <p:spPr>
          <a:xfrm>
            <a:off x="1120579" y="3670839"/>
            <a:ext cx="313267" cy="374860"/>
          </a:xfrm>
          <a:prstGeom prst="downArrow">
            <a:avLst/>
          </a:prstGeom>
          <a:solidFill>
            <a:srgbClr val="E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>
            <a:off x="9750666" y="3605969"/>
            <a:ext cx="313267" cy="412998"/>
          </a:xfrm>
          <a:prstGeom prst="downArrow">
            <a:avLst/>
          </a:prstGeom>
          <a:solidFill>
            <a:srgbClr val="E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flipH="1">
            <a:off x="3292752" y="1956260"/>
            <a:ext cx="2383" cy="4179998"/>
          </a:xfrm>
          <a:prstGeom prst="line">
            <a:avLst/>
          </a:prstGeom>
          <a:ln w="19050">
            <a:solidFill>
              <a:srgbClr val="E6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>
            <a:off x="8709390" y="2044080"/>
            <a:ext cx="6243" cy="4092178"/>
          </a:xfrm>
          <a:prstGeom prst="line">
            <a:avLst/>
          </a:prstGeom>
          <a:ln w="19050">
            <a:solidFill>
              <a:srgbClr val="E6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599579" y="1094988"/>
            <a:ext cx="6992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Необходимо выделить таблицу (часть строк таблицы). Далее:</a:t>
            </a:r>
            <a:endParaRPr lang="ru-RU" sz="2000" dirty="0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252886" y="189167"/>
            <a:ext cx="641144" cy="84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97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7000">
              <a:schemeClr val="accent1">
                <a:lumMod val="40000"/>
                <a:lumOff val="60000"/>
              </a:schemeClr>
            </a:gs>
            <a:gs pos="32000">
              <a:srgbClr val="EDF5FB"/>
            </a:gs>
            <a:gs pos="53000">
              <a:schemeClr val="accent1">
                <a:lumMod val="40000"/>
                <a:lumOff val="60000"/>
              </a:schemeClr>
            </a:gs>
            <a:gs pos="69000">
              <a:srgbClr val="F6FAFD"/>
            </a:gs>
            <a:gs pos="84000">
              <a:schemeClr val="accent1">
                <a:lumMod val="40000"/>
                <a:lumOff val="60000"/>
              </a:schemeClr>
            </a:gs>
            <a:gs pos="100000">
              <a:srgbClr val="F6FAFD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 txBox="1">
            <a:spLocks noGrp="1"/>
          </p:cNvSpPr>
          <p:nvPr>
            <p:ph type="subTitle" idx="1"/>
          </p:nvPr>
        </p:nvSpPr>
        <p:spPr>
          <a:xfrm>
            <a:off x="440265" y="951746"/>
            <a:ext cx="11557002" cy="1200329"/>
          </a:xfrm>
          <a:prstGeom prst="rect">
            <a:avLst/>
          </a:prstGeom>
          <a:noFill/>
          <a:ln w="28575">
            <a:noFill/>
            <a:prstDash val="lgDash"/>
          </a:ln>
        </p:spPr>
        <p:txBody>
          <a:bodyPr wrap="square" rtlCol="0">
            <a:spAutoFit/>
          </a:bodyPr>
          <a:lstStyle/>
          <a:p>
            <a:pPr marL="342900" indent="-342900" algn="l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ru-RU" sz="2000" dirty="0" smtClean="0">
                <a:cs typeface="Times New Roman" panose="02020603050405020304" pitchFamily="18" charset="0"/>
              </a:rPr>
              <a:t>Пункта </a:t>
            </a:r>
            <a:r>
              <a:rPr lang="ru-RU" sz="2000" dirty="0">
                <a:cs typeface="Times New Roman" panose="02020603050405020304" pitchFamily="18" charset="0"/>
              </a:rPr>
              <a:t>6 Положения о Национальном реестре правовых актов Республики Беларусь, утвержденного </a:t>
            </a:r>
            <a:r>
              <a:rPr lang="ru-RU" sz="2000" b="1" dirty="0">
                <a:cs typeface="Times New Roman" panose="02020603050405020304" pitchFamily="18" charset="0"/>
              </a:rPr>
              <a:t>Указом Президента Республики Беларусь </a:t>
            </a:r>
            <a:r>
              <a:rPr lang="ru-RU" sz="2000" b="1" dirty="0" smtClean="0">
                <a:cs typeface="Times New Roman" panose="02020603050405020304" pitchFamily="18" charset="0"/>
              </a:rPr>
              <a:t>от </a:t>
            </a:r>
            <a:r>
              <a:rPr lang="ru-RU" sz="2000" b="1" dirty="0">
                <a:cs typeface="Times New Roman" panose="02020603050405020304" pitchFamily="18" charset="0"/>
              </a:rPr>
              <a:t>20 июля 1998 г. № 369 </a:t>
            </a:r>
            <a:r>
              <a:rPr lang="ru-RU" sz="2000" b="1" dirty="0" smtClean="0"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cs typeface="Times New Roman" panose="02020603050405020304" pitchFamily="18" charset="0"/>
              </a:rPr>
            </a:br>
            <a:r>
              <a:rPr lang="ru-RU" sz="2000" dirty="0" smtClean="0">
                <a:cs typeface="Times New Roman" panose="02020603050405020304" pitchFamily="18" charset="0"/>
              </a:rPr>
              <a:t>«</a:t>
            </a:r>
            <a:r>
              <a:rPr lang="ru-RU" sz="2000" dirty="0">
                <a:cs typeface="Times New Roman" panose="02020603050405020304" pitchFamily="18" charset="0"/>
              </a:rPr>
              <a:t>О </a:t>
            </a:r>
            <a:r>
              <a:rPr lang="ru-RU" sz="2000" dirty="0" smtClean="0">
                <a:cs typeface="Times New Roman" panose="02020603050405020304" pitchFamily="18" charset="0"/>
              </a:rPr>
              <a:t>Национальном </a:t>
            </a:r>
            <a:r>
              <a:rPr lang="ru-RU" sz="2000" dirty="0">
                <a:cs typeface="Times New Roman" panose="02020603050405020304" pitchFamily="18" charset="0"/>
              </a:rPr>
              <a:t>реестре правовых актов Республики Беларусь» </a:t>
            </a:r>
            <a:r>
              <a:rPr lang="ru-RU" sz="2000" dirty="0" smtClean="0"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cs typeface="Times New Roman" panose="02020603050405020304" pitchFamily="18" charset="0"/>
              </a:rPr>
            </a:br>
            <a:r>
              <a:rPr lang="ru-RU" sz="2000" i="1" dirty="0" smtClean="0">
                <a:cs typeface="Times New Roman" panose="02020603050405020304" pitchFamily="18" charset="0"/>
              </a:rPr>
              <a:t>(</a:t>
            </a:r>
            <a:r>
              <a:rPr lang="ru-RU" sz="2000" i="1" dirty="0">
                <a:cs typeface="Times New Roman" panose="02020603050405020304" pitchFamily="18" charset="0"/>
              </a:rPr>
              <a:t>в редакции </a:t>
            </a:r>
            <a:r>
              <a:rPr lang="ru-RU" sz="2000" i="1" dirty="0" smtClean="0">
                <a:cs typeface="Times New Roman" panose="02020603050405020304" pitchFamily="18" charset="0"/>
              </a:rPr>
              <a:t>Указа Президента Республики Беларусь </a:t>
            </a:r>
            <a:r>
              <a:rPr lang="ru-RU" sz="2000" i="1" dirty="0">
                <a:cs typeface="Times New Roman" panose="02020603050405020304" pitchFamily="18" charset="0"/>
              </a:rPr>
              <a:t>от </a:t>
            </a:r>
            <a:r>
              <a:rPr lang="ru-RU" sz="2000" i="1" dirty="0" smtClean="0">
                <a:cs typeface="Times New Roman" panose="02020603050405020304" pitchFamily="18" charset="0"/>
              </a:rPr>
              <a:t> </a:t>
            </a:r>
            <a:r>
              <a:rPr lang="ru-RU" sz="2000" i="1" dirty="0">
                <a:cs typeface="Times New Roman" panose="02020603050405020304" pitchFamily="18" charset="0"/>
              </a:rPr>
              <a:t>12 апреля 2018 г. № </a:t>
            </a:r>
            <a:r>
              <a:rPr lang="ru-RU" sz="2000" i="1" dirty="0" smtClean="0">
                <a:cs typeface="Times New Roman" panose="02020603050405020304" pitchFamily="18" charset="0"/>
              </a:rPr>
              <a:t>135)</a:t>
            </a:r>
            <a:endParaRPr lang="ru-RU" sz="2000" dirty="0" smtClean="0"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F94A-CBD7-4E4B-94DF-D372DD056C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3684" y="383441"/>
            <a:ext cx="1052666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rgbClr val="5B9BD5"/>
                  </a:solidFill>
                  <a:prstDash val="solid"/>
                </a:ln>
                <a:pattFill prst="pct50">
                  <a:fgClr>
                    <a:srgbClr val="5B9BD5"/>
                  </a:fgClr>
                  <a:bgClr>
                    <a:srgbClr val="5B9BD5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5B9BD5"/>
                  </a:outerShdw>
                </a:effectLst>
              </a:rPr>
              <a:t>Требования предъявляются к документам на основании: </a:t>
            </a:r>
            <a:endParaRPr lang="ru-RU" sz="3200" b="1" dirty="0">
              <a:ln w="12700">
                <a:solidFill>
                  <a:srgbClr val="5B9BD5"/>
                </a:solidFill>
                <a:prstDash val="solid"/>
              </a:ln>
              <a:pattFill prst="pct50">
                <a:fgClr>
                  <a:srgbClr val="5B9BD5"/>
                </a:fgClr>
                <a:bgClr>
                  <a:srgbClr val="5B9BD5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5B9BD5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14400" y="2459504"/>
            <a:ext cx="1065152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Требования к оформлению правовых актов в виде электронных документов и электронных копий правовых актов, а также порядок их представления в НЦПИ, не определенные настоящим Указом, 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</a:rPr>
              <a:t>устанавливаются НЦПИ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.</a:t>
            </a:r>
            <a:endParaRPr lang="ru-RU" sz="2200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Правовые акты, представленные в НЦПИ с нарушением установленных настоящим Положением требований в отношении состава представляемых документов и их оформления, в Национальный реестр 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</a:rPr>
              <a:t>не включаются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(обязательная юридическая экспертиза технических нормативных правовых актов, указанных в абзаце восемнадцатом части первой пункта 4 настоящего Положения, 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</a:rPr>
              <a:t>не проводится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) и возвращаются государственным органам, их направившим, не позднее рабочего дня, следующего за днем их поступления в НЦПИ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2401" y="69239"/>
            <a:ext cx="707046" cy="92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84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7000">
              <a:schemeClr val="accent1">
                <a:lumMod val="40000"/>
                <a:lumOff val="60000"/>
              </a:schemeClr>
            </a:gs>
            <a:gs pos="32000">
              <a:srgbClr val="EDF5FB"/>
            </a:gs>
            <a:gs pos="53000">
              <a:schemeClr val="accent1">
                <a:lumMod val="40000"/>
                <a:lumOff val="60000"/>
              </a:schemeClr>
            </a:gs>
            <a:gs pos="69000">
              <a:srgbClr val="F6FAFD"/>
            </a:gs>
            <a:gs pos="84000">
              <a:schemeClr val="accent1">
                <a:lumMod val="40000"/>
                <a:lumOff val="60000"/>
              </a:schemeClr>
            </a:gs>
            <a:gs pos="100000">
              <a:srgbClr val="F6FAFD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F94A-CBD7-4E4B-94DF-D372DD056C68}" type="slidenum">
              <a:rPr lang="ru-RU" smtClean="0"/>
              <a:t>20</a:t>
            </a:fld>
            <a:endParaRPr lang="ru-RU"/>
          </a:p>
        </p:txBody>
      </p:sp>
      <p:sp>
        <p:nvSpPr>
          <p:cNvPr id="1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06481"/>
            <a:ext cx="12191999" cy="580103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cs typeface="CordiaUPC" panose="020B0304020202020204" pitchFamily="34" charset="-34"/>
              </a:rPr>
              <a:t>Отступы слева в табли</a:t>
            </a:r>
            <a:r>
              <a:rPr lang="ru-RU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цах</a:t>
            </a:r>
            <a:endParaRPr lang="ru-RU" sz="32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478" y="3898507"/>
            <a:ext cx="8128000" cy="15113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49867" y="5593098"/>
            <a:ext cx="100968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правильного оформления отступов слева используется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вкладка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–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область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Абзац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окно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Абзац – </a:t>
            </a:r>
            <a:r>
              <a:rPr lang="be-BY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ь </a:t>
            </a:r>
            <a:r>
              <a:rPr lang="be-BY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Отступ</a:t>
            </a:r>
            <a:r>
              <a:rPr lang="be-BY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be-BY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Слева (указать нужный размер).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16637" y="3047936"/>
            <a:ext cx="49808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ДОПУСКАЕТСЯ делать отступы слева с помощью дополнительных пустых ячеек.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19486" y="3044373"/>
            <a:ext cx="57617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Отступы слева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делаются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строго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кратностью 0,5 см (0,5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см, 1 см, 1,5 см и т.д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5273" y="4317097"/>
            <a:ext cx="7745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ru-RU" sz="6000" dirty="0">
              <a:solidFill>
                <a:srgbClr val="00B050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478" y="918336"/>
            <a:ext cx="5751864" cy="207067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51" y="910774"/>
            <a:ext cx="5850487" cy="2078233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 rot="8439724" flipV="1">
            <a:off x="7442480" y="1941230"/>
            <a:ext cx="3308067" cy="45719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 rot="8439724" flipV="1">
            <a:off x="1071831" y="1923610"/>
            <a:ext cx="3308067" cy="45719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673473" y="4317097"/>
            <a:ext cx="607859" cy="1054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50" b="1" dirty="0" smtClean="0">
                <a:solidFill>
                  <a:srgbClr val="00B050"/>
                </a:solidFill>
              </a:rPr>
              <a:t>0,5 см</a:t>
            </a:r>
          </a:p>
          <a:p>
            <a:pPr algn="r"/>
            <a:r>
              <a:rPr lang="ru-RU" sz="1250" b="1" dirty="0" smtClean="0">
                <a:solidFill>
                  <a:srgbClr val="00B050"/>
                </a:solidFill>
              </a:rPr>
              <a:t>1 см</a:t>
            </a:r>
          </a:p>
          <a:p>
            <a:pPr algn="r"/>
            <a:r>
              <a:rPr lang="ru-RU" sz="1250" b="1" dirty="0" smtClean="0">
                <a:solidFill>
                  <a:srgbClr val="00B050"/>
                </a:solidFill>
              </a:rPr>
              <a:t>1,5 см</a:t>
            </a:r>
          </a:p>
          <a:p>
            <a:pPr algn="r"/>
            <a:r>
              <a:rPr lang="ru-RU" sz="1250" b="1" dirty="0" smtClean="0">
                <a:solidFill>
                  <a:srgbClr val="00B050"/>
                </a:solidFill>
              </a:rPr>
              <a:t>1 см</a:t>
            </a:r>
          </a:p>
          <a:p>
            <a:pPr algn="r"/>
            <a:r>
              <a:rPr lang="ru-RU" sz="1250" b="1" dirty="0" smtClean="0">
                <a:solidFill>
                  <a:srgbClr val="00B050"/>
                </a:solidFill>
              </a:rPr>
              <a:t>1,5 см</a:t>
            </a:r>
            <a:endParaRPr lang="ru-RU" sz="1250" b="1" dirty="0">
              <a:solidFill>
                <a:srgbClr val="00B050"/>
              </a:solidFill>
            </a:endParaRPr>
          </a:p>
        </p:txBody>
      </p:sp>
      <p:pic>
        <p:nvPicPr>
          <p:cNvPr id="21" name="Picture 5" descr="J:\Offices\Rio\Ann\ОБУЧЕНИЕ\Новая папка\warning-24841_128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198" y="3074342"/>
            <a:ext cx="678447" cy="677917"/>
          </a:xfrm>
          <a:prstGeom prst="rect">
            <a:avLst/>
          </a:prstGeom>
          <a:noFill/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49405" y="49992"/>
            <a:ext cx="641144" cy="84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7000">
              <a:schemeClr val="accent1">
                <a:lumMod val="40000"/>
                <a:lumOff val="60000"/>
              </a:schemeClr>
            </a:gs>
            <a:gs pos="32000">
              <a:srgbClr val="EDF5FB"/>
            </a:gs>
            <a:gs pos="53000">
              <a:schemeClr val="accent1">
                <a:lumMod val="40000"/>
                <a:lumOff val="60000"/>
              </a:schemeClr>
            </a:gs>
            <a:gs pos="69000">
              <a:srgbClr val="F6FAFD"/>
            </a:gs>
            <a:gs pos="84000">
              <a:schemeClr val="accent1">
                <a:lumMod val="40000"/>
                <a:lumOff val="60000"/>
              </a:schemeClr>
            </a:gs>
            <a:gs pos="100000">
              <a:srgbClr val="F6FAFD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95955"/>
            <a:ext cx="12191999" cy="580103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Набор верхнего и нижнего индексов</a:t>
            </a:r>
            <a:endParaRPr lang="ru-RU" sz="32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32103" y="1067100"/>
            <a:ext cx="299575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</a:t>
            </a:r>
            <a:r>
              <a:rPr lang="ru-RU" sz="8000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Adobe Arabic" panose="02040503050201020203" pitchFamily="18" charset="-78"/>
              </a:rPr>
              <a:t>2</a:t>
            </a:r>
            <a:endParaRPr lang="ru-RU" sz="8000" baseline="30000" dirty="0">
              <a:solidFill>
                <a:srgbClr val="FF0000"/>
              </a:solidFill>
              <a:latin typeface="Times New Roman" panose="02020603050405020304" pitchFamily="18" charset="0"/>
              <a:cs typeface="Adobe Arabic" panose="02040503050201020203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32239" y="2581484"/>
            <a:ext cx="34516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Вставка индекса</a:t>
            </a:r>
          </a:p>
          <a:p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использованием символа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ДОПУСКАЕТСЯ.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30134" y="2581484"/>
            <a:ext cx="570825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наборе верхнего и нижнего индексов необходимо использовать: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кнопки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надстрочного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подстрочного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вкладке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ГЛАВНАЯ в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Шрифт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</a:t>
            </a:r>
          </a:p>
          <a:p>
            <a:pPr algn="ctr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сочетание клавиш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Ctrl + =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нижний индекс) и </a:t>
            </a:r>
          </a:p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Ctrl + Shift + =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верхний индекс).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84384" y="1374876"/>
            <a:ext cx="7745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ru-RU" sz="6000" dirty="0">
              <a:solidFill>
                <a:srgbClr val="00B05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F94A-CBD7-4E4B-94DF-D372DD056C68}" type="slidenum">
              <a:rPr lang="ru-RU" smtClean="0"/>
              <a:t>21</a:t>
            </a:fld>
            <a:endParaRPr lang="ru-RU"/>
          </a:p>
        </p:txBody>
      </p:sp>
      <p:pic>
        <p:nvPicPr>
          <p:cNvPr id="9" name="Picture 5" descr="J:\Offices\Rio\Ann\ОБУЧЕНИЕ\Новая папка\warning-24841_128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895" y="2750356"/>
            <a:ext cx="678447" cy="677917"/>
          </a:xfrm>
          <a:prstGeom prst="rect">
            <a:avLst/>
          </a:prstGeom>
          <a:noFill/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2886" y="189167"/>
            <a:ext cx="641144" cy="84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02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7000">
              <a:schemeClr val="accent1">
                <a:lumMod val="40000"/>
                <a:lumOff val="60000"/>
              </a:schemeClr>
            </a:gs>
            <a:gs pos="32000">
              <a:srgbClr val="EDF5FB"/>
            </a:gs>
            <a:gs pos="53000">
              <a:schemeClr val="accent1">
                <a:lumMod val="40000"/>
                <a:lumOff val="60000"/>
              </a:schemeClr>
            </a:gs>
            <a:gs pos="69000">
              <a:srgbClr val="F6FAFD"/>
            </a:gs>
            <a:gs pos="84000">
              <a:schemeClr val="accent1">
                <a:lumMod val="40000"/>
                <a:lumOff val="60000"/>
              </a:schemeClr>
            </a:gs>
            <a:gs pos="100000">
              <a:srgbClr val="F6FAFD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345768" y="1815139"/>
            <a:ext cx="5657097" cy="18236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13846" y="1814489"/>
            <a:ext cx="5657097" cy="18236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34850"/>
            <a:ext cx="12191999" cy="580103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Знак тире</a:t>
            </a:r>
            <a:endParaRPr lang="ru-RU" sz="32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1733" y="1815139"/>
            <a:ext cx="5681132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них занявших первое место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почетная грамота с денежной премией в сумме 1300,0 тыс. рублей, второе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почетная грамота с денежной премией в сумме 1000,0 тыс. рублей, третье место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―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почетная грамота с денежной премией в сумме 700,0 тыс. рублей;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97599" y="1815139"/>
            <a:ext cx="5692329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них занявших первое место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почетная грамота с денежной премией в сумме 1300,0 тыс. рублей, второе место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почетная грамота с денежной премией в сумме 1000,0 тыс. рублей, третье место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почетная грамота с денежной премией в сумме 700,0 тыс. рублей;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07053" y="996213"/>
            <a:ext cx="7745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ru-RU" sz="6000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5768" y="4198962"/>
            <a:ext cx="1150046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 тире набирается: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помощи сочетания клавиш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Ctrl + -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находится на дополнительной цифровой клавиатуре)</a:t>
            </a: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</a:p>
          <a:p>
            <a:pPr algn="ctr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символом с кодом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Alt + 0150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503098" y="1815139"/>
            <a:ext cx="323836" cy="41404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468298" y="2619472"/>
            <a:ext cx="323836" cy="41404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005431" y="2346780"/>
            <a:ext cx="323836" cy="41404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9387432" y="1798205"/>
            <a:ext cx="323836" cy="414045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6889766" y="2346780"/>
            <a:ext cx="323836" cy="414045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0394965" y="2619472"/>
            <a:ext cx="323836" cy="414045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F94A-CBD7-4E4B-94DF-D372DD056C68}" type="slidenum">
              <a:rPr lang="ru-RU" smtClean="0"/>
              <a:t>22</a:t>
            </a:fld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 rot="9063612" flipV="1">
            <a:off x="1068923" y="2692223"/>
            <a:ext cx="4102529" cy="45719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2886" y="189167"/>
            <a:ext cx="641144" cy="84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84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7000">
              <a:schemeClr val="accent1">
                <a:lumMod val="40000"/>
                <a:lumOff val="60000"/>
              </a:schemeClr>
            </a:gs>
            <a:gs pos="32000">
              <a:srgbClr val="EDF5FB"/>
            </a:gs>
            <a:gs pos="53000">
              <a:schemeClr val="accent1">
                <a:lumMod val="40000"/>
                <a:lumOff val="60000"/>
              </a:schemeClr>
            </a:gs>
            <a:gs pos="69000">
              <a:srgbClr val="F6FAFD"/>
            </a:gs>
            <a:gs pos="84000">
              <a:schemeClr val="accent1">
                <a:lumMod val="40000"/>
                <a:lumOff val="60000"/>
              </a:schemeClr>
            </a:gs>
            <a:gs pos="100000">
              <a:srgbClr val="F6FAFD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0552" y="3133142"/>
            <a:ext cx="22471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строчные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83743" y="3144892"/>
            <a:ext cx="34290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ПРОПИСНЫЕ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4996019" y="3312864"/>
            <a:ext cx="1511873" cy="4334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713513" y="2173744"/>
            <a:ext cx="4764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&lt;Shift&gt;</a:t>
            </a: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&lt;Caps Lock&gt;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F94A-CBD7-4E4B-94DF-D372DD056C68}" type="slidenum">
              <a:rPr lang="ru-RU" smtClean="0"/>
              <a:t>23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594802" y="4119680"/>
            <a:ext cx="5002397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способы </a:t>
            </a:r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недопустимы </a:t>
            </a: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(при форматировании набранного текста можно использовать 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сочетание клавиш </a:t>
            </a:r>
            <a:endParaRPr lang="en-US" sz="20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Shift 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F3</a:t>
            </a: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3165" y="1703834"/>
            <a:ext cx="10745671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необходимости набрать информацию прописными (большими) буквами, надо использовать: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95311" y="401356"/>
            <a:ext cx="48013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Набор прописных букв</a:t>
            </a:r>
          </a:p>
        </p:txBody>
      </p:sp>
      <p:pic>
        <p:nvPicPr>
          <p:cNvPr id="11" name="Picture 5" descr="J:\Offices\Rio\Ann\ОБУЧЕНИЕ\Новая папка\warning-24841_128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0165" y="4503995"/>
            <a:ext cx="678447" cy="677917"/>
          </a:xfrm>
          <a:prstGeom prst="rect">
            <a:avLst/>
          </a:prstGeom>
          <a:noFill/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2886" y="189167"/>
            <a:ext cx="641144" cy="84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87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7000">
              <a:schemeClr val="accent1">
                <a:lumMod val="40000"/>
                <a:lumOff val="60000"/>
              </a:schemeClr>
            </a:gs>
            <a:gs pos="32000">
              <a:srgbClr val="EDF5FB"/>
            </a:gs>
            <a:gs pos="53000">
              <a:schemeClr val="accent1">
                <a:lumMod val="40000"/>
                <a:lumOff val="60000"/>
              </a:schemeClr>
            </a:gs>
            <a:gs pos="69000">
              <a:srgbClr val="F6FAFD"/>
            </a:gs>
            <a:gs pos="84000">
              <a:schemeClr val="accent1">
                <a:lumMod val="40000"/>
                <a:lumOff val="60000"/>
              </a:schemeClr>
            </a:gs>
            <a:gs pos="100000">
              <a:srgbClr val="F6FAFD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06481"/>
            <a:ext cx="12191999" cy="58010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Не допускается расставлять переносы слов вручную</a:t>
            </a:r>
            <a:endParaRPr lang="ru-RU" sz="32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14" y="1100855"/>
            <a:ext cx="4726517" cy="19558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533" y="1297649"/>
            <a:ext cx="6019799" cy="1562211"/>
          </a:xfrm>
          <a:prstGeom prst="rect">
            <a:avLst/>
          </a:prstGeom>
        </p:spPr>
      </p:pic>
      <p:sp>
        <p:nvSpPr>
          <p:cNvPr id="7" name="Стрелка вправо 6"/>
          <p:cNvSpPr/>
          <p:nvPr/>
        </p:nvSpPr>
        <p:spPr>
          <a:xfrm>
            <a:off x="5118099" y="1845922"/>
            <a:ext cx="745066" cy="4656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953256" y="691489"/>
            <a:ext cx="140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Изначально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24798" y="786584"/>
            <a:ext cx="2582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форматирования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7264" y="5657218"/>
            <a:ext cx="6316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конкретном слове на месте курсора сочетанием клавиш: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4214" y="3412885"/>
            <a:ext cx="116861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Вкладка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РАЗМЕТКА СТРАНИЦЫ – 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 страницы –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кнопка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Расстановка переносов –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опция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 расстановки переносов – 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окно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Расстановка переносов – Автоматическая расстановка переносов (галочка) и (при необходимости) Максимальное число последовательных переносов (поставить нужное количество). 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14" y="4453527"/>
            <a:ext cx="3790503" cy="8714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980" y="4346979"/>
            <a:ext cx="2645815" cy="136119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870" y="4433345"/>
            <a:ext cx="2316957" cy="891137"/>
          </a:xfrm>
          <a:prstGeom prst="rect">
            <a:avLst/>
          </a:prstGeom>
        </p:spPr>
      </p:pic>
      <p:sp>
        <p:nvSpPr>
          <p:cNvPr id="15" name="Стрелка вправо 14"/>
          <p:cNvSpPr/>
          <p:nvPr/>
        </p:nvSpPr>
        <p:spPr>
          <a:xfrm>
            <a:off x="4114647" y="4716710"/>
            <a:ext cx="577314" cy="3450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7092776" y="4702943"/>
            <a:ext cx="625204" cy="3450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9963509" y="1233577"/>
            <a:ext cx="1138687" cy="28467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10321278" y="1753048"/>
            <a:ext cx="1138687" cy="28467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7522822" y="2114332"/>
            <a:ext cx="1138687" cy="28467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4292916" y="1082311"/>
            <a:ext cx="825183" cy="25918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5897273" y="2311589"/>
            <a:ext cx="1003860" cy="23719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F94A-CBD7-4E4B-94DF-D372DD056C68}" type="slidenum">
              <a:rPr lang="ru-RU" smtClean="0"/>
              <a:t>24</a:t>
            </a:fld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4301542" y="1623457"/>
            <a:ext cx="825183" cy="370833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4348654" y="2145298"/>
            <a:ext cx="825183" cy="38204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7717981" y="4562588"/>
            <a:ext cx="607244" cy="259181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9407591" y="5146512"/>
            <a:ext cx="485775" cy="17797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5903421" y="1778538"/>
            <a:ext cx="825183" cy="25918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904133" y="5892581"/>
            <a:ext cx="63611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CTRL + - </a:t>
            </a:r>
            <a:r>
              <a:rPr lang="en-US" sz="2400" dirty="0" smtClean="0"/>
              <a:t>(&lt;</a:t>
            </a:r>
            <a:r>
              <a:rPr lang="ru-RU" sz="2400" dirty="0" smtClean="0"/>
              <a:t>минус</a:t>
            </a:r>
            <a:r>
              <a:rPr lang="en-US" sz="2400" dirty="0" smtClean="0"/>
              <a:t>&gt; </a:t>
            </a:r>
            <a:r>
              <a:rPr lang="ru-RU" sz="2400" dirty="0" smtClean="0"/>
              <a:t>на основной клавиатуре)</a:t>
            </a:r>
            <a:endParaRPr lang="ru-RU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3675790" y="5396942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ИЛИ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42636" y="3091294"/>
            <a:ext cx="4641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Автоматическое проставление переносов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52886" y="189167"/>
            <a:ext cx="641144" cy="84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72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7000">
              <a:schemeClr val="accent1">
                <a:lumMod val="40000"/>
                <a:lumOff val="60000"/>
              </a:schemeClr>
            </a:gs>
            <a:gs pos="32000">
              <a:srgbClr val="EDF5FB"/>
            </a:gs>
            <a:gs pos="53000">
              <a:schemeClr val="accent1">
                <a:lumMod val="40000"/>
                <a:lumOff val="60000"/>
              </a:schemeClr>
            </a:gs>
            <a:gs pos="69000">
              <a:srgbClr val="F6FAFD"/>
            </a:gs>
            <a:gs pos="84000">
              <a:schemeClr val="accent1">
                <a:lumMod val="40000"/>
                <a:lumOff val="60000"/>
              </a:schemeClr>
            </a:gs>
            <a:gs pos="100000">
              <a:srgbClr val="F6FAFD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06481"/>
            <a:ext cx="12191999" cy="1136287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Не допускается использовать </a:t>
            </a:r>
          </a:p>
          <a:p>
            <a:r>
              <a:rPr lang="ru-RU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автоматически обновляемое поле</a:t>
            </a:r>
            <a:endParaRPr lang="ru-RU" sz="32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4504" y="1741992"/>
            <a:ext cx="45060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Недопустимо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вставлять дату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(время) как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автоматически обновляемое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поле. В этом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случае  дата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(время) будут автоматически обновляться (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изменяться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!) при КАЖДОМ открытии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распечатке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F94A-CBD7-4E4B-94DF-D372DD056C68}" type="slidenum">
              <a:rPr lang="ru-RU" smtClean="0"/>
              <a:t>25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6528330" y="3925801"/>
            <a:ext cx="439844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Вкладка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Вставка –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Дата и время –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вид даты 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«Обновлять автоматически» (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галочка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Alt +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Shift + D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57" y="1464610"/>
            <a:ext cx="5327219" cy="4897394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 rot="7138759">
            <a:off x="7498589" y="5003055"/>
            <a:ext cx="2735666" cy="45719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21211" y="5791201"/>
            <a:ext cx="1095633" cy="20711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2886" y="189167"/>
            <a:ext cx="641144" cy="84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7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7000">
              <a:schemeClr val="accent1">
                <a:lumMod val="40000"/>
                <a:lumOff val="60000"/>
              </a:schemeClr>
            </a:gs>
            <a:gs pos="32000">
              <a:srgbClr val="EDF5FB"/>
            </a:gs>
            <a:gs pos="53000">
              <a:schemeClr val="accent1">
                <a:lumMod val="40000"/>
                <a:lumOff val="60000"/>
              </a:schemeClr>
            </a:gs>
            <a:gs pos="69000">
              <a:srgbClr val="F6FAFD"/>
            </a:gs>
            <a:gs pos="84000">
              <a:schemeClr val="accent1">
                <a:lumMod val="40000"/>
                <a:lumOff val="60000"/>
              </a:schemeClr>
            </a:gs>
            <a:gs pos="100000">
              <a:srgbClr val="F6FAFD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06481"/>
            <a:ext cx="12191999" cy="58010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Не допускается использовать разрывы строк</a:t>
            </a:r>
            <a:endParaRPr lang="ru-RU" sz="32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85" y="1518388"/>
            <a:ext cx="5203500" cy="26259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883" y="1518388"/>
            <a:ext cx="6076506" cy="22893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06537" y="974263"/>
            <a:ext cx="1733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Исходный файл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22046" y="974263"/>
            <a:ext cx="4576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обработки и удаления разрывов строк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9297553" y="2493090"/>
            <a:ext cx="1285256" cy="19173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0324066" y="3018904"/>
            <a:ext cx="1135899" cy="254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9339059" y="3579366"/>
            <a:ext cx="870235" cy="26363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5477085" y="2356636"/>
            <a:ext cx="398052" cy="328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F94A-CBD7-4E4B-94DF-D372DD056C68}" type="slidenum">
              <a:rPr lang="ru-RU" smtClean="0"/>
              <a:t>26</a:t>
            </a:fld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9339059" y="1516777"/>
            <a:ext cx="805799" cy="24289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379809" y="4630452"/>
            <a:ext cx="114323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необходимости можно проставить 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неразрывный пробел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сочетанием клавиш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Ctrl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Shift +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пробел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Чаще всего он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используется, чтобы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разрывать дату и месяц,  число и единицы измерения, между разрядами числа: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655" y="5624512"/>
            <a:ext cx="2374900" cy="914400"/>
          </a:xfrm>
          <a:prstGeom prst="rect">
            <a:avLst/>
          </a:prstGeom>
        </p:spPr>
      </p:pic>
      <p:sp>
        <p:nvSpPr>
          <p:cNvPr id="22" name="Овал 21"/>
          <p:cNvSpPr/>
          <p:nvPr/>
        </p:nvSpPr>
        <p:spPr>
          <a:xfrm>
            <a:off x="5140415" y="2626543"/>
            <a:ext cx="403653" cy="159504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+</a:t>
            </a:r>
            <a:endParaRPr lang="ru-RU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52886" y="189167"/>
            <a:ext cx="641144" cy="84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37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7000">
              <a:schemeClr val="accent1">
                <a:lumMod val="40000"/>
                <a:lumOff val="60000"/>
              </a:schemeClr>
            </a:gs>
            <a:gs pos="32000">
              <a:srgbClr val="EDF5FB"/>
            </a:gs>
            <a:gs pos="53000">
              <a:schemeClr val="accent1">
                <a:lumMod val="40000"/>
                <a:lumOff val="60000"/>
              </a:schemeClr>
            </a:gs>
            <a:gs pos="69000">
              <a:srgbClr val="F6FAFD"/>
            </a:gs>
            <a:gs pos="84000">
              <a:schemeClr val="accent1">
                <a:lumMod val="40000"/>
                <a:lumOff val="60000"/>
              </a:schemeClr>
            </a:gs>
            <a:gs pos="100000">
              <a:srgbClr val="F6FAFD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06481"/>
            <a:ext cx="12191999" cy="580103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cs typeface="Courier New" panose="02070309020205020404" pitchFamily="49" charset="0"/>
              </a:rPr>
              <a:t>Цвет шрифта</a:t>
            </a:r>
            <a:endParaRPr lang="ru-RU" sz="36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cs typeface="Courier New" panose="02070309020205020404" pitchFamily="49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30" y="1487246"/>
            <a:ext cx="4173562" cy="4275667"/>
          </a:xfrm>
          <a:prstGeom prst="rect">
            <a:avLst/>
          </a:prstGeom>
          <a:ln>
            <a:noFill/>
          </a:ln>
        </p:spPr>
      </p:pic>
      <p:sp>
        <p:nvSpPr>
          <p:cNvPr id="9" name="Овал 8"/>
          <p:cNvSpPr/>
          <p:nvPr/>
        </p:nvSpPr>
        <p:spPr>
          <a:xfrm>
            <a:off x="4454941" y="1655035"/>
            <a:ext cx="231380" cy="23706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444999" y="2318497"/>
            <a:ext cx="231380" cy="23706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444999" y="3805717"/>
            <a:ext cx="231380" cy="23706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444999" y="5285159"/>
            <a:ext cx="231380" cy="23706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94267" y="3560122"/>
            <a:ext cx="2954866" cy="245596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817340" y="4308389"/>
            <a:ext cx="839573" cy="13180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83307" y="4416862"/>
            <a:ext cx="1231074" cy="141548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4867829" y="3055060"/>
            <a:ext cx="604416" cy="4636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5606747" y="5126807"/>
            <a:ext cx="6314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форматирования цвет текста становится черным.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05231" y="5881144"/>
            <a:ext cx="8581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 шрифта в тексте документа должен быть черным.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761" y="1495426"/>
            <a:ext cx="6226081" cy="3582934"/>
          </a:xfrm>
          <a:prstGeom prst="rect">
            <a:avLst/>
          </a:prstGeom>
        </p:spPr>
      </p:pic>
      <p:sp>
        <p:nvSpPr>
          <p:cNvPr id="17" name="Скругленный прямоугольник 16"/>
          <p:cNvSpPr/>
          <p:nvPr/>
        </p:nvSpPr>
        <p:spPr>
          <a:xfrm>
            <a:off x="5994401" y="3083072"/>
            <a:ext cx="4055532" cy="298097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365732" y="3857949"/>
            <a:ext cx="1787668" cy="160938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11641462" y="1466463"/>
            <a:ext cx="231380" cy="23706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11641462" y="2118398"/>
            <a:ext cx="231380" cy="23706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11641462" y="3320859"/>
            <a:ext cx="231380" cy="23706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11641462" y="4558410"/>
            <a:ext cx="231380" cy="23706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5636577" y="727345"/>
            <a:ext cx="12330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1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9450" y="1027814"/>
            <a:ext cx="2148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форматирования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17441" y="1089186"/>
            <a:ext cx="2484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форматирования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F94A-CBD7-4E4B-94DF-D372DD056C68}" type="slidenum">
              <a:rPr lang="ru-RU" smtClean="0"/>
              <a:t>27</a:t>
            </a:fld>
            <a:endParaRPr lang="ru-RU"/>
          </a:p>
        </p:txBody>
      </p:sp>
      <p:pic>
        <p:nvPicPr>
          <p:cNvPr id="27" name="Picture 5" descr="J:\Offices\Rio\Ann\ОБУЧЕНИЕ\Новая папка\warning-24841_128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793" y="5878594"/>
            <a:ext cx="585438" cy="584981"/>
          </a:xfrm>
          <a:prstGeom prst="rect">
            <a:avLst/>
          </a:prstGeom>
          <a:noFill/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52886" y="189167"/>
            <a:ext cx="641144" cy="84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77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7000">
              <a:schemeClr val="accent1">
                <a:lumMod val="40000"/>
                <a:lumOff val="60000"/>
              </a:schemeClr>
            </a:gs>
            <a:gs pos="32000">
              <a:srgbClr val="EDF5FB"/>
            </a:gs>
            <a:gs pos="53000">
              <a:schemeClr val="accent1">
                <a:lumMod val="40000"/>
                <a:lumOff val="60000"/>
              </a:schemeClr>
            </a:gs>
            <a:gs pos="69000">
              <a:srgbClr val="F6FAFD"/>
            </a:gs>
            <a:gs pos="84000">
              <a:schemeClr val="accent1">
                <a:lumMod val="40000"/>
                <a:lumOff val="60000"/>
              </a:schemeClr>
            </a:gs>
            <a:gs pos="100000">
              <a:srgbClr val="F6FAFD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" y="206481"/>
            <a:ext cx="12191999" cy="58010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Цвет шрифта</a:t>
            </a:r>
            <a:endParaRPr lang="ru-RU" sz="32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79485" y="681191"/>
            <a:ext cx="12330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12" y="1513416"/>
            <a:ext cx="5457538" cy="47836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214" y="1527704"/>
            <a:ext cx="6171965" cy="363114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925716" y="1040226"/>
            <a:ext cx="2148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форматирования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735836" y="1040226"/>
            <a:ext cx="2484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форматирования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35000" y="2814108"/>
            <a:ext cx="457200" cy="3454399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231467" y="2632219"/>
            <a:ext cx="448734" cy="252662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F94A-CBD7-4E4B-94DF-D372DD056C68}" type="slidenum">
              <a:rPr lang="ru-RU" smtClean="0"/>
              <a:t>28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52886" y="189167"/>
            <a:ext cx="641144" cy="84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21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7000">
              <a:schemeClr val="accent1">
                <a:lumMod val="40000"/>
                <a:lumOff val="60000"/>
              </a:schemeClr>
            </a:gs>
            <a:gs pos="32000">
              <a:srgbClr val="EDF5FB"/>
            </a:gs>
            <a:gs pos="53000">
              <a:schemeClr val="accent1">
                <a:lumMod val="40000"/>
                <a:lumOff val="60000"/>
              </a:schemeClr>
            </a:gs>
            <a:gs pos="69000">
              <a:srgbClr val="F6FAFD"/>
            </a:gs>
            <a:gs pos="84000">
              <a:schemeClr val="accent1">
                <a:lumMod val="40000"/>
                <a:lumOff val="60000"/>
              </a:schemeClr>
            </a:gs>
            <a:gs pos="100000">
              <a:srgbClr val="F6FAFD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06481"/>
            <a:ext cx="12191999" cy="88147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Не допускается представление текстовой информации </a:t>
            </a:r>
            <a:br>
              <a:rPr lang="ru-RU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r>
              <a:rPr lang="ru-RU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в виде графического  образа</a:t>
            </a:r>
            <a:endParaRPr lang="ru-RU" sz="32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57905" y="1078217"/>
            <a:ext cx="3041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 в графическом объекте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57905" y="3490623"/>
            <a:ext cx="3379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 вне графических объектов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83805" y="4582529"/>
            <a:ext cx="7745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ru-RU" sz="6000" dirty="0">
              <a:solidFill>
                <a:srgbClr val="00B050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093" y="1492270"/>
            <a:ext cx="5363801" cy="194437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092" y="3840963"/>
            <a:ext cx="5355761" cy="1656938"/>
          </a:xfrm>
          <a:prstGeom prst="rect">
            <a:avLst/>
          </a:prstGeom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8677106" y="1892849"/>
            <a:ext cx="1236133" cy="20733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8677106" y="2014010"/>
            <a:ext cx="1244600" cy="101566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913239" y="1717542"/>
            <a:ext cx="1458284" cy="646331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Графические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8777894" y="4288658"/>
            <a:ext cx="1041400" cy="846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8806644" y="5144901"/>
            <a:ext cx="1041400" cy="846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9884835" y="4103992"/>
            <a:ext cx="998671" cy="369332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аблица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884835" y="4968702"/>
            <a:ext cx="729559" cy="369332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F94A-CBD7-4E4B-94DF-D372DD056C68}" type="slidenum">
              <a:rPr lang="ru-RU" smtClean="0"/>
              <a:t>29</a:t>
            </a:fld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 rot="8439724" flipV="1">
            <a:off x="4383307" y="2452356"/>
            <a:ext cx="3228913" cy="45719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52886" y="189167"/>
            <a:ext cx="641144" cy="84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54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7000">
              <a:schemeClr val="accent1">
                <a:lumMod val="40000"/>
                <a:lumOff val="60000"/>
              </a:schemeClr>
            </a:gs>
            <a:gs pos="32000">
              <a:srgbClr val="EDF5FB"/>
            </a:gs>
            <a:gs pos="53000">
              <a:schemeClr val="accent1">
                <a:lumMod val="40000"/>
                <a:lumOff val="60000"/>
              </a:schemeClr>
            </a:gs>
            <a:gs pos="69000">
              <a:srgbClr val="F6FAFD"/>
            </a:gs>
            <a:gs pos="84000">
              <a:schemeClr val="accent1">
                <a:lumMod val="40000"/>
                <a:lumOff val="60000"/>
              </a:schemeClr>
            </a:gs>
            <a:gs pos="100000">
              <a:srgbClr val="F6FAFD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 txBox="1">
            <a:spLocks noGrp="1"/>
          </p:cNvSpPr>
          <p:nvPr>
            <p:ph type="subTitle" idx="1"/>
          </p:nvPr>
        </p:nvSpPr>
        <p:spPr>
          <a:xfrm>
            <a:off x="440265" y="951746"/>
            <a:ext cx="11557002" cy="4154984"/>
          </a:xfrm>
          <a:prstGeom prst="rect">
            <a:avLst/>
          </a:prstGeom>
          <a:noFill/>
          <a:ln w="28575">
            <a:noFill/>
            <a:prstDash val="lgDash"/>
          </a:ln>
        </p:spPr>
        <p:txBody>
          <a:bodyPr wrap="square" rtlCol="0">
            <a:spAutoFit/>
          </a:bodyPr>
          <a:lstStyle/>
          <a:p>
            <a:pPr marL="342900" indent="-342900" algn="l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ru-RU" sz="2000" b="1" dirty="0" smtClean="0"/>
              <a:t>приказа </a:t>
            </a:r>
            <a:r>
              <a:rPr lang="ru-RU" sz="2000" b="1" dirty="0"/>
              <a:t>директора НЦПИ от  </a:t>
            </a:r>
            <a:r>
              <a:rPr lang="ru-RU" sz="2000" b="1" dirty="0" smtClean="0"/>
              <a:t>10 декабря 2015 г. </a:t>
            </a:r>
            <a:r>
              <a:rPr lang="ru-RU" sz="2000" b="1" dirty="0"/>
              <a:t>№ 106 </a:t>
            </a:r>
            <a:r>
              <a:rPr lang="ru-RU" sz="2000" dirty="0"/>
              <a:t>«Об установлении Требований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к </a:t>
            </a:r>
            <a:r>
              <a:rPr lang="ru-RU" sz="2000" dirty="0"/>
              <a:t>представлению </a:t>
            </a:r>
            <a:r>
              <a:rPr lang="ru-RU" sz="2000" dirty="0" smtClean="0"/>
              <a:t>и </a:t>
            </a:r>
            <a:r>
              <a:rPr lang="ru-RU" sz="2000" dirty="0"/>
              <a:t>оформлению правовых актов в виде электронных копий правовых актов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и </a:t>
            </a:r>
            <a:r>
              <a:rPr lang="ru-RU" sz="2000" dirty="0"/>
              <a:t>электронных документов, направляемых государственными органами и иными организациями для включения </a:t>
            </a:r>
            <a:r>
              <a:rPr lang="ru-RU" sz="2000" dirty="0" smtClean="0"/>
              <a:t>в </a:t>
            </a:r>
            <a:r>
              <a:rPr lang="ru-RU" sz="2000" dirty="0"/>
              <a:t>Национальный реестр правовых актов Республики Беларусь</a:t>
            </a:r>
            <a:r>
              <a:rPr lang="ru-RU" sz="2000" dirty="0" smtClean="0"/>
              <a:t>»;</a:t>
            </a:r>
          </a:p>
          <a:p>
            <a:pPr marL="342900" indent="-342900" algn="l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ru-RU" sz="2000" b="1" dirty="0" smtClean="0"/>
              <a:t>постановления Министерства юстиции Республики Беларусь от 26 сентября 2006 г. № 59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«Об утверждении Инструкции о порядке взаимодействия Министерства юстиции Республики Беларусь, Национального центра правовой информации Республики Беларусь и главных управлений юстиции областных исполнительных комитетов по вопросам включения нормативных правовых актов в Национальный реестр правовых актов Республики Беларусь, а также об особенностях оформления текстов нормативных правовых актов в электронном виде»;</a:t>
            </a:r>
          </a:p>
          <a:p>
            <a:pPr marL="342900" indent="-342900" algn="l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ru-RU" sz="2000" dirty="0" smtClean="0"/>
              <a:t>части первой </a:t>
            </a:r>
            <a:r>
              <a:rPr lang="ru-RU" sz="2000" dirty="0"/>
              <a:t>подпункта 1.3 пункта 1 </a:t>
            </a:r>
            <a:r>
              <a:rPr lang="ru-RU" sz="2000" b="1" dirty="0"/>
              <a:t>Указа Президента Республики Беларусь от 16 июля 2007 г. № 318 </a:t>
            </a:r>
            <a:r>
              <a:rPr lang="ru-RU" sz="2000" dirty="0" smtClean="0"/>
              <a:t>«О </a:t>
            </a:r>
            <a:r>
              <a:rPr lang="ru-RU" sz="2000" dirty="0"/>
              <a:t>порядке доведения до всеобщего сведения технических нормативных правовых </a:t>
            </a:r>
            <a:r>
              <a:rPr lang="ru-RU" sz="2000" dirty="0" smtClean="0"/>
              <a:t>актов»</a:t>
            </a:r>
            <a:r>
              <a:rPr lang="ru-RU" sz="2200" i="1" kern="0" dirty="0" smtClean="0">
                <a:solidFill>
                  <a:srgbClr val="330033"/>
                </a:solidFill>
                <a:cs typeface="Arial"/>
              </a:rPr>
              <a:t> </a:t>
            </a:r>
            <a:r>
              <a:rPr lang="ru-RU" sz="1800" i="1" kern="0" dirty="0" smtClean="0">
                <a:solidFill>
                  <a:srgbClr val="330033"/>
                </a:solidFill>
                <a:cs typeface="Arial"/>
              </a:rPr>
              <a:t>(для технических нормативных правовых актов).</a:t>
            </a:r>
            <a:endParaRPr lang="ru-RU" sz="1800" i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F94A-CBD7-4E4B-94DF-D372DD056C68}" type="slidenum">
              <a:rPr lang="ru-RU" smtClean="0"/>
              <a:t>3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13684" y="383441"/>
            <a:ext cx="1052666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Требования предъявляются к документам на основании: </a:t>
            </a:r>
            <a:endParaRPr lang="ru-RU" sz="3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2886" y="189167"/>
            <a:ext cx="641144" cy="84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32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7000">
              <a:schemeClr val="accent1">
                <a:lumMod val="40000"/>
                <a:lumOff val="60000"/>
              </a:schemeClr>
            </a:gs>
            <a:gs pos="32000">
              <a:srgbClr val="EDF5FB"/>
            </a:gs>
            <a:gs pos="53000">
              <a:schemeClr val="accent1">
                <a:lumMod val="40000"/>
                <a:lumOff val="60000"/>
              </a:schemeClr>
            </a:gs>
            <a:gs pos="69000">
              <a:srgbClr val="F6FAFD"/>
            </a:gs>
            <a:gs pos="84000">
              <a:schemeClr val="accent1">
                <a:lumMod val="40000"/>
                <a:lumOff val="60000"/>
              </a:schemeClr>
            </a:gs>
            <a:gs pos="100000">
              <a:srgbClr val="F6FAFD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06481"/>
            <a:ext cx="11459965" cy="58010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Формулы</a:t>
            </a:r>
            <a:endParaRPr lang="ru-RU" sz="3200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118943" y="981359"/>
            <a:ext cx="11945236" cy="3458118"/>
            <a:chOff x="-8876" y="1180641"/>
            <a:chExt cx="11954112" cy="3477875"/>
          </a:xfrm>
          <a:noFill/>
        </p:grpSpPr>
        <p:sp>
          <p:nvSpPr>
            <p:cNvPr id="2" name="TextBox 1"/>
            <p:cNvSpPr txBox="1"/>
            <p:nvPr/>
          </p:nvSpPr>
          <p:spPr>
            <a:xfrm>
              <a:off x="-8876" y="1180641"/>
              <a:ext cx="11954112" cy="34778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Формулы должны быть  подготовлены с использованием встроенного в </a:t>
              </a:r>
              <a:r>
                <a:rPr lang="en-US" sz="2000" spc="-1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Word </a:t>
              </a:r>
              <a:r>
                <a: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редактора формул </a:t>
              </a:r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Microsoft Equation</a:t>
              </a:r>
              <a:r>
                <a:rPr lang="ru-RU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или надстройки </a:t>
              </a:r>
              <a:r>
                <a:rPr lang="en-US" sz="2000" spc="-1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Word</a:t>
              </a:r>
              <a:r>
                <a: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spc="-1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Math Type</a:t>
              </a:r>
              <a:r>
                <a: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Каждая из них должна представлять собой единый объект.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Вставить формулу можно во </a:t>
              </a:r>
              <a:r>
                <a:rPr lang="ru-RU" sz="20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вкладке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ВСТАВКА в </a:t>
              </a:r>
              <a:r>
                <a:rPr lang="ru-RU" sz="20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области </a:t>
              </a:r>
              <a:r>
                <a: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Символы</a:t>
              </a:r>
            </a:p>
            <a:p>
              <a:endPara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 вставке формулы с помощью </a:t>
              </a:r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Microsoft 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Equation</a:t>
              </a:r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появляется дополнительная </a:t>
              </a:r>
              <a:r>
                <a:rPr lang="ru-RU" sz="20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вкладка</a:t>
              </a:r>
              <a:r>
                <a: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КОНСТРУКТОР</a:t>
              </a:r>
            </a:p>
            <a:p>
              <a:endParaRPr lang="ru-RU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6201" y="1993222"/>
              <a:ext cx="1069320" cy="882586"/>
            </a:xfrm>
            <a:prstGeom prst="rect">
              <a:avLst/>
            </a:prstGeom>
            <a:grpFill/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876" y="3488228"/>
              <a:ext cx="11730234" cy="771828"/>
            </a:xfrm>
            <a:prstGeom prst="rect">
              <a:avLst/>
            </a:prstGeom>
            <a:grpFill/>
          </p:spPr>
        </p:pic>
      </p:grpSp>
      <p:sp>
        <p:nvSpPr>
          <p:cNvPr id="16" name="TextBox 15"/>
          <p:cNvSpPr txBox="1"/>
          <p:nvPr/>
        </p:nvSpPr>
        <p:spPr>
          <a:xfrm>
            <a:off x="904874" y="4504078"/>
            <a:ext cx="1044892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вставке формул с помощью программы </a:t>
            </a:r>
            <a:r>
              <a:rPr lang="en-US" sz="2000" b="1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Math Type</a:t>
            </a:r>
            <a:r>
              <a:rPr lang="ru-RU" sz="20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используют </a:t>
            </a:r>
            <a:r>
              <a:rPr lang="ru-RU" sz="2000" i="1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вкладку</a:t>
            </a:r>
            <a:r>
              <a:rPr lang="ru-RU" sz="20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ФОРМУЛА</a:t>
            </a:r>
          </a:p>
          <a:p>
            <a:endParaRPr lang="ru-RU" sz="1600" b="1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spc="-1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spc="-1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61" y="4999685"/>
            <a:ext cx="10058400" cy="985955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124950" y="6356350"/>
            <a:ext cx="2743200" cy="365125"/>
          </a:xfrm>
        </p:spPr>
        <p:txBody>
          <a:bodyPr/>
          <a:lstStyle/>
          <a:p>
            <a:fld id="{BCFCF94A-CBD7-4E4B-94DF-D372DD056C68}" type="slidenum">
              <a:rPr lang="ru-RU" smtClean="0"/>
              <a:t>30</a:t>
            </a:fld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98103" y="3413752"/>
            <a:ext cx="521021" cy="491498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062361" y="5599735"/>
            <a:ext cx="870235" cy="263637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52886" y="189167"/>
            <a:ext cx="641144" cy="84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03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7000">
              <a:schemeClr val="accent1">
                <a:lumMod val="40000"/>
                <a:lumOff val="60000"/>
              </a:schemeClr>
            </a:gs>
            <a:gs pos="32000">
              <a:srgbClr val="EDF5FB"/>
            </a:gs>
            <a:gs pos="53000">
              <a:schemeClr val="accent1">
                <a:lumMod val="40000"/>
                <a:lumOff val="60000"/>
              </a:schemeClr>
            </a:gs>
            <a:gs pos="69000">
              <a:srgbClr val="F6FAFD"/>
            </a:gs>
            <a:gs pos="84000">
              <a:schemeClr val="accent1">
                <a:lumMod val="40000"/>
                <a:lumOff val="60000"/>
              </a:schemeClr>
            </a:gs>
            <a:gs pos="100000">
              <a:srgbClr val="F6FAFD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06481"/>
            <a:ext cx="12191999" cy="58010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Нумерованные и маркированные списки</a:t>
            </a:r>
            <a:endParaRPr lang="ru-RU" sz="32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1501" y="1116202"/>
            <a:ext cx="1122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ДОПУСКАЕТСЯ использование маркированных и нумерованных списков средствами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66" y="2027115"/>
            <a:ext cx="4986868" cy="32323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740" y="2416695"/>
            <a:ext cx="5623799" cy="2453216"/>
          </a:xfrm>
          <a:prstGeom prst="rect">
            <a:avLst/>
          </a:prstGeom>
        </p:spPr>
      </p:pic>
      <p:sp>
        <p:nvSpPr>
          <p:cNvPr id="7" name="Стрелка вправо 6"/>
          <p:cNvSpPr/>
          <p:nvPr/>
        </p:nvSpPr>
        <p:spPr>
          <a:xfrm>
            <a:off x="5698067" y="3445933"/>
            <a:ext cx="465667" cy="406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901668" y="1653515"/>
            <a:ext cx="2148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форматирования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07812" y="1653754"/>
            <a:ext cx="2484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форматирования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95867" y="2022847"/>
            <a:ext cx="499533" cy="1829486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18067" y="3930480"/>
            <a:ext cx="499533" cy="1259587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273740" y="2416695"/>
            <a:ext cx="499533" cy="1189806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273741" y="3708400"/>
            <a:ext cx="558800" cy="1157688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-180372" y="2799091"/>
            <a:ext cx="12267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маркированный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16200000">
            <a:off x="-142188" y="4421773"/>
            <a:ext cx="11503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нумерованный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F94A-CBD7-4E4B-94DF-D372DD056C68}" type="slidenum">
              <a:rPr lang="ru-RU" smtClean="0"/>
              <a:t>31</a:t>
            </a:fld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52886" y="189167"/>
            <a:ext cx="641144" cy="84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40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7000">
              <a:schemeClr val="accent1">
                <a:lumMod val="40000"/>
                <a:lumOff val="60000"/>
              </a:schemeClr>
            </a:gs>
            <a:gs pos="32000">
              <a:srgbClr val="EDF5FB"/>
            </a:gs>
            <a:gs pos="53000">
              <a:schemeClr val="accent1">
                <a:lumMod val="40000"/>
                <a:lumOff val="60000"/>
              </a:schemeClr>
            </a:gs>
            <a:gs pos="69000">
              <a:srgbClr val="F6FAFD"/>
            </a:gs>
            <a:gs pos="84000">
              <a:schemeClr val="accent1">
                <a:lumMod val="40000"/>
                <a:lumOff val="60000"/>
              </a:schemeClr>
            </a:gs>
            <a:gs pos="100000">
              <a:srgbClr val="F6FAFD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F94A-CBD7-4E4B-94DF-D372DD056C68}" type="slidenum">
              <a:rPr lang="ru-RU" smtClean="0"/>
              <a:t>32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2305384" y="2609727"/>
            <a:ext cx="9080531" cy="954107"/>
          </a:xfrm>
          <a:prstGeom prst="rect">
            <a:avLst/>
          </a:prstGeom>
          <a:noFill/>
          <a:ln w="19050">
            <a:noFill/>
            <a:prstDash val="lgDash"/>
          </a:ln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Правовые акты на белорусском языке должны набираться </a:t>
            </a:r>
          </a:p>
          <a:p>
            <a:r>
              <a:rPr lang="ru-RU" sz="2800" b="1" u="sng" dirty="0" smtClean="0"/>
              <a:t>с помощью БЕЛОРУССКОЙ раскладки</a:t>
            </a:r>
            <a:r>
              <a:rPr lang="ru-RU" sz="2800" dirty="0" smtClean="0"/>
              <a:t> клавиатуры.</a:t>
            </a:r>
          </a:p>
        </p:txBody>
      </p:sp>
      <p:pic>
        <p:nvPicPr>
          <p:cNvPr id="6" name="Picture 5" descr="J:\Offices\Rio\Ann\ОБУЧЕНИЕ\Новая папка\warning-24841_128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0254" y="2747821"/>
            <a:ext cx="678447" cy="677917"/>
          </a:xfrm>
          <a:prstGeom prst="rect">
            <a:avLst/>
          </a:prstGeom>
          <a:noFill/>
        </p:spPr>
      </p:pic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2844" y="876155"/>
            <a:ext cx="5206313" cy="108445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Набор текста</a:t>
            </a:r>
            <a:br>
              <a:rPr lang="ru-RU" sz="36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r>
              <a:rPr lang="ru-RU" sz="36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на белорусском языке</a:t>
            </a:r>
            <a:endParaRPr lang="ru-RU" sz="36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2886" y="189167"/>
            <a:ext cx="641144" cy="84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0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7000">
              <a:schemeClr val="accent1">
                <a:lumMod val="40000"/>
                <a:lumOff val="60000"/>
              </a:schemeClr>
            </a:gs>
            <a:gs pos="32000">
              <a:srgbClr val="EDF5FB"/>
            </a:gs>
            <a:gs pos="53000">
              <a:schemeClr val="accent1">
                <a:lumMod val="40000"/>
                <a:lumOff val="60000"/>
              </a:schemeClr>
            </a:gs>
            <a:gs pos="69000">
              <a:srgbClr val="F6FAFD"/>
            </a:gs>
            <a:gs pos="84000">
              <a:schemeClr val="accent1">
                <a:lumMod val="40000"/>
                <a:lumOff val="60000"/>
              </a:schemeClr>
            </a:gs>
            <a:gs pos="100000">
              <a:srgbClr val="F6FAFD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F94A-CBD7-4E4B-94DF-D372DD056C68}" type="slidenum">
              <a:rPr lang="ru-RU" smtClean="0"/>
              <a:t>33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268537" y="3796662"/>
            <a:ext cx="11221067" cy="769441"/>
          </a:xfrm>
          <a:prstGeom prst="rect">
            <a:avLst/>
          </a:prstGeom>
          <a:noFill/>
          <a:ln w="1905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Благодарю за </a:t>
            </a:r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внимание!</a:t>
            </a:r>
            <a:endParaRPr lang="ru-RU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2129" y="848195"/>
            <a:ext cx="2049815" cy="268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37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7000">
              <a:schemeClr val="accent1">
                <a:lumMod val="40000"/>
                <a:lumOff val="60000"/>
              </a:schemeClr>
            </a:gs>
            <a:gs pos="32000">
              <a:srgbClr val="EDF5FB"/>
            </a:gs>
            <a:gs pos="53000">
              <a:schemeClr val="accent1">
                <a:lumMod val="40000"/>
                <a:lumOff val="60000"/>
              </a:schemeClr>
            </a:gs>
            <a:gs pos="69000">
              <a:srgbClr val="F6FAFD"/>
            </a:gs>
            <a:gs pos="84000">
              <a:schemeClr val="accent1">
                <a:lumMod val="40000"/>
                <a:lumOff val="60000"/>
              </a:schemeClr>
            </a:gs>
            <a:gs pos="100000">
              <a:srgbClr val="F6FAFD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 txBox="1">
            <a:spLocks noGrp="1"/>
          </p:cNvSpPr>
          <p:nvPr>
            <p:ph type="subTitle" idx="1"/>
          </p:nvPr>
        </p:nvSpPr>
        <p:spPr>
          <a:xfrm>
            <a:off x="440265" y="1198889"/>
            <a:ext cx="11557002" cy="1217769"/>
          </a:xfrm>
          <a:prstGeom prst="rect">
            <a:avLst/>
          </a:prstGeom>
          <a:noFill/>
          <a:ln w="28575">
            <a:noFill/>
            <a:prstDash val="lgDash"/>
          </a:ln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ru-RU" sz="1800" dirty="0" smtClean="0"/>
              <a:t>Оформление текста </a:t>
            </a:r>
            <a:r>
              <a:rPr lang="ru-RU" sz="1800" dirty="0" err="1" smtClean="0"/>
              <a:t>НПА</a:t>
            </a:r>
            <a:r>
              <a:rPr lang="ru-RU" sz="1800" dirty="0" smtClean="0"/>
              <a:t> в НЕСКОЛЬКИХ файлах допускается </a:t>
            </a:r>
            <a:r>
              <a:rPr lang="ru-RU" sz="1800" u="sng" dirty="0" smtClean="0"/>
              <a:t>только в том случае</a:t>
            </a:r>
            <a:r>
              <a:rPr lang="ru-RU" sz="1800" dirty="0" smtClean="0"/>
              <a:t>, если их общий объем </a:t>
            </a:r>
            <a:r>
              <a:rPr lang="ru-RU" sz="1800" u="sng" dirty="0" smtClean="0"/>
              <a:t>превышает 5 Мб</a:t>
            </a:r>
            <a:r>
              <a:rPr lang="ru-RU" sz="1800" dirty="0" smtClean="0"/>
              <a:t>.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ru-RU" sz="1800" i="1" dirty="0" smtClean="0"/>
              <a:t>Желательно</a:t>
            </a:r>
            <a:r>
              <a:rPr lang="ru-RU" sz="1800" dirty="0" smtClean="0"/>
              <a:t>, чтобы грифы </a:t>
            </a:r>
            <a:r>
              <a:rPr lang="ru-RU" sz="1800" dirty="0"/>
              <a:t>«СОГЛАСОВАНО» </a:t>
            </a:r>
            <a:r>
              <a:rPr lang="ru-RU" sz="1800" dirty="0" smtClean="0"/>
              <a:t>были включены в файл и находились сразу </a:t>
            </a:r>
            <a:r>
              <a:rPr lang="ru-RU" sz="1800" dirty="0"/>
              <a:t>за постановляющей частью и подписью (подписями</a:t>
            </a:r>
            <a:r>
              <a:rPr lang="ru-RU" sz="1800" dirty="0" smtClean="0"/>
              <a:t>).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F94A-CBD7-4E4B-94DF-D372DD056C68}" type="slidenum">
              <a:rPr lang="ru-RU" smtClean="0"/>
              <a:t>4</a:t>
            </a:fld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33168" y="2644984"/>
            <a:ext cx="1082451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Для более быстрого </a:t>
            </a:r>
            <a:r>
              <a:rPr lang="ru-RU" b="1" u="sng" dirty="0"/>
              <a:t>объединения</a:t>
            </a:r>
            <a:r>
              <a:rPr lang="ru-RU" dirty="0"/>
              <a:t> файлов в один </a:t>
            </a:r>
            <a:r>
              <a:rPr lang="ru-RU" dirty="0" smtClean="0"/>
              <a:t>документ </a:t>
            </a:r>
            <a:r>
              <a:rPr lang="ru-RU" dirty="0"/>
              <a:t>нужно поместить их в одну папку в порядке их расположения в </a:t>
            </a:r>
            <a:r>
              <a:rPr lang="ru-RU" dirty="0" smtClean="0"/>
              <a:t>документе с присвоением каждому из них порядкового номера или очередной буквы латинского алфавита перед именем файла.</a:t>
            </a:r>
          </a:p>
          <a:p>
            <a:endParaRPr lang="ru-RU" dirty="0" smtClean="0"/>
          </a:p>
          <a:p>
            <a:r>
              <a:rPr lang="ru-RU" dirty="0" smtClean="0"/>
              <a:t>Файлы автоматически сортируются </a:t>
            </a:r>
            <a:r>
              <a:rPr lang="ru-RU" dirty="0"/>
              <a:t>либо </a:t>
            </a:r>
            <a:r>
              <a:rPr lang="ru-RU" dirty="0" smtClean="0"/>
              <a:t>в </a:t>
            </a:r>
            <a:r>
              <a:rPr lang="ru-RU" dirty="0"/>
              <a:t>алфавитном </a:t>
            </a:r>
            <a:endParaRPr lang="ru-RU" dirty="0" smtClean="0"/>
          </a:p>
          <a:p>
            <a:r>
              <a:rPr lang="ru-RU" dirty="0" smtClean="0"/>
              <a:t>порядке, либо </a:t>
            </a:r>
            <a:r>
              <a:rPr lang="ru-RU" dirty="0"/>
              <a:t>по порядковому номеру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Файлы </a:t>
            </a:r>
            <a:r>
              <a:rPr lang="ru-RU" dirty="0"/>
              <a:t>в папке выделяются (</a:t>
            </a:r>
            <a:r>
              <a:rPr lang="en-US" dirty="0">
                <a:solidFill>
                  <a:srgbClr val="FF0000"/>
                </a:solidFill>
              </a:rPr>
              <a:t>Ctrl</a:t>
            </a:r>
            <a:r>
              <a:rPr lang="ru-RU" dirty="0">
                <a:solidFill>
                  <a:srgbClr val="FF0000"/>
                </a:solidFill>
              </a:rPr>
              <a:t> + </a:t>
            </a:r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ru-RU" dirty="0"/>
              <a:t>) </a:t>
            </a:r>
            <a:r>
              <a:rPr lang="ru-RU" dirty="0" smtClean="0"/>
              <a:t>и </a:t>
            </a:r>
            <a:r>
              <a:rPr lang="ru-RU" dirty="0"/>
              <a:t>помещаются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документ </a:t>
            </a:r>
            <a:r>
              <a:rPr lang="ru-RU" dirty="0" smtClean="0"/>
              <a:t>при </a:t>
            </a:r>
            <a:r>
              <a:rPr lang="ru-RU" dirty="0"/>
              <a:t>помощи </a:t>
            </a:r>
            <a:r>
              <a:rPr lang="ru-RU" dirty="0" smtClean="0"/>
              <a:t>функции </a:t>
            </a:r>
            <a:r>
              <a:rPr lang="ru-RU" dirty="0"/>
              <a:t>вставки текста в </a:t>
            </a:r>
            <a:r>
              <a:rPr lang="en-US" dirty="0"/>
              <a:t>Word</a:t>
            </a:r>
            <a:r>
              <a:rPr lang="ru-RU" dirty="0" smtClean="0"/>
              <a:t>. 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rgbClr val="FF0000"/>
                </a:solidFill>
              </a:rPr>
              <a:t>Вставка </a:t>
            </a:r>
            <a:r>
              <a:rPr lang="ru-RU" dirty="0">
                <a:solidFill>
                  <a:srgbClr val="FF0000"/>
                </a:solidFill>
                <a:sym typeface="Wingdings 3" panose="05040102010807070707" pitchFamily="18" charset="2"/>
              </a:rPr>
              <a:t></a:t>
            </a:r>
            <a:r>
              <a:rPr lang="ru-RU" dirty="0">
                <a:solidFill>
                  <a:srgbClr val="FF0000"/>
                </a:solidFill>
              </a:rPr>
              <a:t> Текст </a:t>
            </a:r>
            <a:r>
              <a:rPr lang="ru-RU" dirty="0">
                <a:solidFill>
                  <a:srgbClr val="FF0000"/>
                </a:solidFill>
                <a:sym typeface="Wingdings 3" panose="05040102010807070707" pitchFamily="18" charset="2"/>
              </a:rPr>
              <a:t></a:t>
            </a:r>
            <a:r>
              <a:rPr lang="ru-RU" dirty="0">
                <a:solidFill>
                  <a:srgbClr val="FF0000"/>
                </a:solidFill>
              </a:rPr>
              <a:t> Объект </a:t>
            </a:r>
            <a:r>
              <a:rPr lang="ru-RU" dirty="0">
                <a:solidFill>
                  <a:srgbClr val="FF0000"/>
                </a:solidFill>
                <a:sym typeface="Wingdings 3" panose="05040102010807070707" pitchFamily="18" charset="2"/>
              </a:rPr>
              <a:t></a:t>
            </a:r>
            <a:r>
              <a:rPr lang="ru-RU" dirty="0">
                <a:solidFill>
                  <a:srgbClr val="FF0000"/>
                </a:solidFill>
              </a:rPr>
              <a:t> Текст из </a:t>
            </a:r>
            <a:r>
              <a:rPr lang="ru-RU" dirty="0" smtClean="0">
                <a:solidFill>
                  <a:srgbClr val="FF0000"/>
                </a:solidFill>
              </a:rPr>
              <a:t>файла</a:t>
            </a:r>
          </a:p>
          <a:p>
            <a:endParaRPr lang="ru-RU" dirty="0">
              <a:solidFill>
                <a:srgbClr val="FF0000"/>
              </a:solidFill>
            </a:endParaRPr>
          </a:p>
          <a:p>
            <a:r>
              <a:rPr lang="ru-RU" dirty="0" smtClean="0"/>
              <a:t>При открытии окна </a:t>
            </a:r>
            <a:r>
              <a:rPr lang="ru-RU" dirty="0" smtClean="0">
                <a:solidFill>
                  <a:srgbClr val="FF0000"/>
                </a:solidFill>
              </a:rPr>
              <a:t>Вставка файла </a:t>
            </a:r>
          </a:p>
          <a:p>
            <a:r>
              <a:rPr lang="ru-RU" b="1" i="1" dirty="0" smtClean="0"/>
              <a:t>обязательно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отсортируйте файлы по типу.</a:t>
            </a:r>
            <a:endParaRPr lang="ru-RU" dirty="0" smtClean="0">
              <a:solidFill>
                <a:srgbClr val="FF0000"/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6590271" y="3266846"/>
            <a:ext cx="4531942" cy="3089504"/>
            <a:chOff x="6284339" y="1056771"/>
            <a:chExt cx="5668700" cy="3671438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4339" y="1056771"/>
              <a:ext cx="5668700" cy="3671438"/>
            </a:xfrm>
            <a:prstGeom prst="rect">
              <a:avLst/>
            </a:prstGeom>
          </p:spPr>
        </p:pic>
        <p:sp>
          <p:nvSpPr>
            <p:cNvPr id="13" name="Скругленный прямоугольник 12"/>
            <p:cNvSpPr/>
            <p:nvPr/>
          </p:nvSpPr>
          <p:spPr>
            <a:xfrm>
              <a:off x="10267906" y="1738705"/>
              <a:ext cx="886049" cy="202237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1227232" y="452747"/>
            <a:ext cx="973753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Весь документ должен содержаться</a:t>
            </a:r>
            <a:r>
              <a:rPr lang="en-US" sz="32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sz="32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в ОДНОМ файле </a:t>
            </a:r>
            <a:endParaRPr lang="ru-RU" sz="3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2886" y="189167"/>
            <a:ext cx="641144" cy="84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58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7000">
              <a:schemeClr val="accent1">
                <a:lumMod val="40000"/>
                <a:lumOff val="60000"/>
              </a:schemeClr>
            </a:gs>
            <a:gs pos="32000">
              <a:srgbClr val="EDF5FB"/>
            </a:gs>
            <a:gs pos="53000">
              <a:schemeClr val="accent1">
                <a:lumMod val="40000"/>
                <a:lumOff val="60000"/>
              </a:schemeClr>
            </a:gs>
            <a:gs pos="69000">
              <a:srgbClr val="F6FAFD"/>
            </a:gs>
            <a:gs pos="84000">
              <a:schemeClr val="accent1">
                <a:lumMod val="40000"/>
                <a:lumOff val="60000"/>
              </a:schemeClr>
            </a:gs>
            <a:gs pos="100000">
              <a:srgbClr val="F6FAFD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F94A-CBD7-4E4B-94DF-D372DD056C68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0" y="245841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libri Light" panose="020F0302020204030204" pitchFamily="34" charset="0"/>
              </a:rPr>
              <a:t>Объединение файлов</a:t>
            </a:r>
            <a:endParaRPr lang="ru-RU" sz="32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6668" y="874820"/>
            <a:ext cx="10033000" cy="2032754"/>
          </a:xfrm>
          <a:prstGeom prst="roundRect">
            <a:avLst>
              <a:gd name="adj" fmla="val 8815"/>
            </a:avLst>
          </a:prstGeom>
          <a:noFill/>
          <a:ln w="28575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Для объединения нескольких файлов в один необходимо: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в</a:t>
            </a:r>
            <a:r>
              <a:rPr lang="ru-RU" sz="2000" dirty="0" smtClean="0"/>
              <a:t> программе </a:t>
            </a:r>
            <a:r>
              <a:rPr lang="en-US" sz="2000" dirty="0" smtClean="0"/>
              <a:t>Microsoft Word </a:t>
            </a:r>
            <a:r>
              <a:rPr lang="ru-RU" sz="2000" dirty="0" smtClean="0"/>
              <a:t>создать новый документ;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2000" dirty="0" smtClean="0"/>
              <a:t>перейти во вкладку </a:t>
            </a:r>
            <a:r>
              <a:rPr lang="ru-RU" sz="2000" dirty="0" smtClean="0">
                <a:solidFill>
                  <a:srgbClr val="FF0000"/>
                </a:solidFill>
              </a:rPr>
              <a:t>Вставка</a:t>
            </a:r>
            <a:r>
              <a:rPr lang="ru-RU" sz="2000" dirty="0" smtClean="0"/>
              <a:t> </a:t>
            </a:r>
            <a:r>
              <a:rPr lang="ru-RU" sz="2000" dirty="0" smtClean="0">
                <a:sym typeface="Wingdings 3" panose="05040102010807070707" pitchFamily="18" charset="2"/>
              </a:rPr>
              <a:t> в области </a:t>
            </a:r>
            <a:r>
              <a:rPr lang="ru-RU" sz="2000" dirty="0" smtClean="0">
                <a:solidFill>
                  <a:srgbClr val="FF0000"/>
                </a:solidFill>
                <a:sym typeface="Wingdings 3" panose="05040102010807070707" pitchFamily="18" charset="2"/>
              </a:rPr>
              <a:t>Текст</a:t>
            </a:r>
            <a:r>
              <a:rPr lang="ru-RU" sz="2000" dirty="0" smtClean="0">
                <a:sym typeface="Wingdings 3" panose="05040102010807070707" pitchFamily="18" charset="2"/>
              </a:rPr>
              <a:t> нажать на треугольник </a:t>
            </a:r>
            <a:r>
              <a:rPr lang="ru-RU" sz="2000" smtClean="0">
                <a:sym typeface="Wingdings 3" panose="05040102010807070707" pitchFamily="18" charset="2"/>
              </a:rPr>
              <a:t>кнопки </a:t>
            </a:r>
            <a:r>
              <a:rPr lang="ru-RU" sz="2000" smtClean="0">
                <a:solidFill>
                  <a:srgbClr val="FF0000"/>
                </a:solidFill>
                <a:sym typeface="Wingdings 3" panose="05040102010807070707" pitchFamily="18" charset="2"/>
              </a:rPr>
              <a:t>Об</a:t>
            </a:r>
            <a:r>
              <a:rPr lang="ru-RU" sz="2000">
                <a:solidFill>
                  <a:srgbClr val="FF0000"/>
                </a:solidFill>
                <a:sym typeface="Wingdings 3" panose="05040102010807070707" pitchFamily="18" charset="2"/>
              </a:rPr>
              <a:t>ъ</a:t>
            </a:r>
            <a:r>
              <a:rPr lang="ru-RU" sz="2000" smtClean="0">
                <a:solidFill>
                  <a:srgbClr val="FF0000"/>
                </a:solidFill>
                <a:sym typeface="Wingdings 3" panose="05040102010807070707" pitchFamily="18" charset="2"/>
              </a:rPr>
              <a:t>ект</a:t>
            </a:r>
            <a:r>
              <a:rPr lang="ru-RU" sz="2000" smtClean="0">
                <a:sym typeface="Wingdings 3" panose="05040102010807070707" pitchFamily="18" charset="2"/>
              </a:rPr>
              <a:t> </a:t>
            </a:r>
            <a:r>
              <a:rPr lang="ru-RU" sz="2000" dirty="0" smtClean="0">
                <a:sym typeface="Wingdings 3" panose="05040102010807070707" pitchFamily="18" charset="2"/>
              </a:rPr>
              <a:t> из появившегося списка выбрать </a:t>
            </a:r>
            <a:r>
              <a:rPr lang="ru-RU" sz="2000" dirty="0" smtClean="0">
                <a:solidFill>
                  <a:srgbClr val="FF0000"/>
                </a:solidFill>
                <a:sym typeface="Wingdings 3" panose="05040102010807070707" pitchFamily="18" charset="2"/>
              </a:rPr>
              <a:t>Текст из файла</a:t>
            </a:r>
            <a:r>
              <a:rPr lang="ru-RU" sz="2000" dirty="0" smtClean="0">
                <a:sym typeface="Wingdings 3" panose="05040102010807070707" pitchFamily="18" charset="2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ym typeface="Wingdings 3" panose="05040102010807070707" pitchFamily="18" charset="2"/>
              </a:rPr>
              <a:t>в открывшемся окне выбрать папку, в которой находятся объединяемые файлы;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ym typeface="Wingdings 3" panose="05040102010807070707" pitchFamily="18" charset="2"/>
              </a:rPr>
              <a:t>выбрать нужные файлы, нажать кнопку </a:t>
            </a:r>
            <a:r>
              <a:rPr lang="ru-RU" sz="2000" dirty="0" smtClean="0">
                <a:solidFill>
                  <a:srgbClr val="FF0000"/>
                </a:solidFill>
                <a:sym typeface="Wingdings 3" panose="05040102010807070707" pitchFamily="18" charset="2"/>
              </a:rPr>
              <a:t>Вставить.</a:t>
            </a:r>
            <a:endParaRPr lang="ru-RU" sz="2000" dirty="0" smtClean="0">
              <a:solidFill>
                <a:srgbClr val="FF0000"/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677333" y="3301685"/>
            <a:ext cx="9216570" cy="3293853"/>
            <a:chOff x="677333" y="3301685"/>
            <a:chExt cx="9216570" cy="3293853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677333" y="3301685"/>
              <a:ext cx="9216570" cy="3293853"/>
              <a:chOff x="677333" y="3301685"/>
              <a:chExt cx="9216570" cy="3293853"/>
            </a:xfrm>
          </p:grpSpPr>
          <p:grpSp>
            <p:nvGrpSpPr>
              <p:cNvPr id="14" name="Группа 13"/>
              <p:cNvGrpSpPr/>
              <p:nvPr/>
            </p:nvGrpSpPr>
            <p:grpSpPr>
              <a:xfrm>
                <a:off x="677333" y="3963141"/>
                <a:ext cx="3369732" cy="1149990"/>
                <a:chOff x="677333" y="3963141"/>
                <a:chExt cx="3369732" cy="1149990"/>
              </a:xfrm>
            </p:grpSpPr>
            <p:pic>
              <p:nvPicPr>
                <p:cNvPr id="18" name="Рисунок 17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7333" y="3963141"/>
                  <a:ext cx="3369732" cy="1149990"/>
                </a:xfrm>
                <a:prstGeom prst="rect">
                  <a:avLst/>
                </a:prstGeom>
              </p:spPr>
            </p:pic>
            <p:sp>
              <p:nvSpPr>
                <p:cNvPr id="19" name="Скругленный прямоугольник 18"/>
                <p:cNvSpPr/>
                <p:nvPr/>
              </p:nvSpPr>
              <p:spPr>
                <a:xfrm>
                  <a:off x="2683933" y="4826002"/>
                  <a:ext cx="1363132" cy="287129"/>
                </a:xfrm>
                <a:prstGeom prst="roundRect">
                  <a:avLst/>
                </a:pr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" name="Скругленный прямоугольник 19"/>
                <p:cNvSpPr/>
                <p:nvPr/>
              </p:nvSpPr>
              <p:spPr>
                <a:xfrm>
                  <a:off x="3286664" y="4394571"/>
                  <a:ext cx="155276" cy="219445"/>
                </a:xfrm>
                <a:prstGeom prst="roundRect">
                  <a:avLst/>
                </a:pr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5" name="Группа 14"/>
              <p:cNvGrpSpPr/>
              <p:nvPr/>
            </p:nvGrpSpPr>
            <p:grpSpPr>
              <a:xfrm>
                <a:off x="4637876" y="3301685"/>
                <a:ext cx="5256027" cy="3293853"/>
                <a:chOff x="4387255" y="3216005"/>
                <a:chExt cx="5620250" cy="3522101"/>
              </a:xfrm>
            </p:grpSpPr>
            <p:pic>
              <p:nvPicPr>
                <p:cNvPr id="16" name="Рисунок 15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87255" y="3216005"/>
                  <a:ext cx="5620250" cy="3522101"/>
                </a:xfrm>
                <a:prstGeom prst="rect">
                  <a:avLst/>
                </a:prstGeom>
              </p:spPr>
            </p:pic>
            <p:sp>
              <p:nvSpPr>
                <p:cNvPr id="17" name="Скругленный прямоугольник 16"/>
                <p:cNvSpPr/>
                <p:nvPr/>
              </p:nvSpPr>
              <p:spPr>
                <a:xfrm>
                  <a:off x="8706954" y="6426838"/>
                  <a:ext cx="646982" cy="207035"/>
                </a:xfrm>
                <a:prstGeom prst="roundRect">
                  <a:avLst/>
                </a:pr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sp>
          <p:nvSpPr>
            <p:cNvPr id="13" name="Стрелка вправо 12"/>
            <p:cNvSpPr/>
            <p:nvPr/>
          </p:nvSpPr>
          <p:spPr>
            <a:xfrm>
              <a:off x="4146427" y="4301093"/>
              <a:ext cx="406400" cy="4064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pic>
        <p:nvPicPr>
          <p:cNvPr id="21" name="Рисунок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3966" y="117897"/>
            <a:ext cx="641144" cy="84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4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7000">
              <a:schemeClr val="accent1">
                <a:lumMod val="40000"/>
                <a:lumOff val="60000"/>
              </a:schemeClr>
            </a:gs>
            <a:gs pos="32000">
              <a:srgbClr val="EDF5FB"/>
            </a:gs>
            <a:gs pos="53000">
              <a:schemeClr val="accent1">
                <a:lumMod val="40000"/>
                <a:lumOff val="60000"/>
              </a:schemeClr>
            </a:gs>
            <a:gs pos="69000">
              <a:srgbClr val="F6FAFD"/>
            </a:gs>
            <a:gs pos="84000">
              <a:schemeClr val="accent1">
                <a:lumMod val="40000"/>
                <a:lumOff val="60000"/>
              </a:schemeClr>
            </a:gs>
            <a:gs pos="100000">
              <a:srgbClr val="F6FAFD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F94A-CBD7-4E4B-94DF-D372DD056C68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-297970" y="322266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libri Light" panose="020F0302020204030204" pitchFamily="34" charset="0"/>
              </a:rPr>
              <a:t>Проставление разрывов</a:t>
            </a:r>
            <a:endParaRPr lang="ru-RU" sz="32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806" y="1153773"/>
            <a:ext cx="11362266" cy="5113794"/>
          </a:xfrm>
          <a:prstGeom prst="roundRect">
            <a:avLst>
              <a:gd name="adj" fmla="val 4792"/>
            </a:avLst>
          </a:prstGeom>
          <a:noFill/>
          <a:ln w="28575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При вставке файлов с различными настройками страницы (ориентация страницы книжная/альбомная, поля страницы) необходимо выполнить следующие действия:</a:t>
            </a:r>
          </a:p>
          <a:p>
            <a:endParaRPr lang="ru-RU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проставить разрыв раздела в конце вставленного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/>
              <a:t>текста</a:t>
            </a:r>
          </a:p>
          <a:p>
            <a:pPr marL="2160000"/>
            <a:r>
              <a:rPr lang="ru-RU" sz="2000" dirty="0" smtClean="0">
                <a:sym typeface="Wingdings 3" panose="05040102010807070707" pitchFamily="18" charset="2"/>
              </a:rPr>
              <a:t></a:t>
            </a:r>
          </a:p>
          <a:p>
            <a:pPr marL="360000"/>
            <a:r>
              <a:rPr lang="ru-RU" sz="2000" dirty="0" smtClean="0"/>
              <a:t>перейти во вкладку </a:t>
            </a:r>
            <a:r>
              <a:rPr lang="ru-RU" sz="2000" dirty="0" smtClean="0">
                <a:solidFill>
                  <a:srgbClr val="FF0000"/>
                </a:solidFill>
              </a:rPr>
              <a:t>Разметка страницы </a:t>
            </a:r>
          </a:p>
          <a:p>
            <a:pPr marL="2160000"/>
            <a:r>
              <a:rPr lang="ru-RU" sz="2000" dirty="0" smtClean="0">
                <a:sym typeface="Wingdings 3" panose="05040102010807070707" pitchFamily="18" charset="2"/>
              </a:rPr>
              <a:t> </a:t>
            </a:r>
            <a:endParaRPr lang="en-US" sz="2000" dirty="0" smtClean="0">
              <a:sym typeface="Wingdings 3" panose="05040102010807070707" pitchFamily="18" charset="2"/>
            </a:endParaRPr>
          </a:p>
          <a:p>
            <a:pPr marL="360000"/>
            <a:r>
              <a:rPr lang="ru-RU" sz="2000" dirty="0">
                <a:sym typeface="Wingdings 3" panose="05040102010807070707" pitchFamily="18" charset="2"/>
              </a:rPr>
              <a:t>в</a:t>
            </a:r>
            <a:r>
              <a:rPr lang="ru-RU" sz="2000" dirty="0" smtClean="0">
                <a:sym typeface="Wingdings 3" panose="05040102010807070707" pitchFamily="18" charset="2"/>
              </a:rPr>
              <a:t> области </a:t>
            </a:r>
            <a:r>
              <a:rPr lang="ru-RU" sz="2000" dirty="0" smtClean="0">
                <a:solidFill>
                  <a:srgbClr val="FF0000"/>
                </a:solidFill>
                <a:sym typeface="Wingdings 3" panose="05040102010807070707" pitchFamily="18" charset="2"/>
              </a:rPr>
              <a:t>Параметры страницы </a:t>
            </a:r>
            <a:r>
              <a:rPr lang="ru-RU" sz="2000" dirty="0" smtClean="0">
                <a:sym typeface="Wingdings 3" panose="05040102010807070707" pitchFamily="18" charset="2"/>
              </a:rPr>
              <a:t>нажать </a:t>
            </a:r>
          </a:p>
          <a:p>
            <a:pPr marL="360000"/>
            <a:r>
              <a:rPr lang="ru-RU" sz="2000" dirty="0" smtClean="0">
                <a:sym typeface="Wingdings 3" panose="05040102010807070707" pitchFamily="18" charset="2"/>
              </a:rPr>
              <a:t>на треугольник кнопки </a:t>
            </a:r>
            <a:r>
              <a:rPr lang="ru-RU" sz="2000" dirty="0" smtClean="0">
                <a:solidFill>
                  <a:srgbClr val="FF0000"/>
                </a:solidFill>
                <a:sym typeface="Wingdings 3" panose="05040102010807070707" pitchFamily="18" charset="2"/>
              </a:rPr>
              <a:t>Разрывы</a:t>
            </a:r>
            <a:r>
              <a:rPr lang="ru-RU" sz="2000" dirty="0" smtClean="0">
                <a:sym typeface="Wingdings 3" panose="05040102010807070707" pitchFamily="18" charset="2"/>
              </a:rPr>
              <a:t> </a:t>
            </a:r>
          </a:p>
          <a:p>
            <a:pPr marL="2160000"/>
            <a:r>
              <a:rPr lang="ru-RU" sz="2000" dirty="0" smtClean="0">
                <a:sym typeface="Wingdings 3" panose="05040102010807070707" pitchFamily="18" charset="2"/>
              </a:rPr>
              <a:t></a:t>
            </a:r>
            <a:endParaRPr lang="ru-RU" sz="2000" dirty="0">
              <a:sym typeface="Wingdings 3" panose="05040102010807070707" pitchFamily="18" charset="2"/>
            </a:endParaRPr>
          </a:p>
          <a:p>
            <a:pPr marL="360000"/>
            <a:r>
              <a:rPr lang="ru-RU" sz="2000" dirty="0" smtClean="0">
                <a:sym typeface="Wingdings 3" panose="05040102010807070707" pitchFamily="18" charset="2"/>
              </a:rPr>
              <a:t>в появившемся списке в области </a:t>
            </a:r>
            <a:r>
              <a:rPr lang="ru-RU" sz="2000" dirty="0" smtClean="0">
                <a:solidFill>
                  <a:srgbClr val="FF0000"/>
                </a:solidFill>
                <a:sym typeface="Wingdings 3" panose="05040102010807070707" pitchFamily="18" charset="2"/>
              </a:rPr>
              <a:t>Разрывы разделов </a:t>
            </a:r>
          </a:p>
          <a:p>
            <a:pPr marL="360000"/>
            <a:r>
              <a:rPr lang="ru-RU" sz="2000" dirty="0" smtClean="0">
                <a:sym typeface="Wingdings 3" panose="05040102010807070707" pitchFamily="18" charset="2"/>
              </a:rPr>
              <a:t>выбрать пункт </a:t>
            </a:r>
            <a:r>
              <a:rPr lang="ru-RU" sz="2000" dirty="0" smtClean="0">
                <a:solidFill>
                  <a:srgbClr val="FF0000"/>
                </a:solidFill>
                <a:sym typeface="Wingdings 3" panose="05040102010807070707" pitchFamily="18" charset="2"/>
              </a:rPr>
              <a:t>Следующая страница</a:t>
            </a:r>
          </a:p>
          <a:p>
            <a:pPr marL="360000"/>
            <a:endParaRPr lang="ru-RU" sz="2000" dirty="0" smtClean="0">
              <a:sym typeface="Wingdings 3" panose="05040102010807070707" pitchFamily="18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после проставления разрыва раздела вставить </a:t>
            </a:r>
            <a:br>
              <a:rPr lang="ru-RU" sz="2000" dirty="0" smtClean="0"/>
            </a:br>
            <a:r>
              <a:rPr lang="ru-RU" sz="2000" dirty="0" smtClean="0"/>
              <a:t>текст методом</a:t>
            </a:r>
            <a:r>
              <a:rPr lang="en-US" sz="2000" dirty="0"/>
              <a:t>,</a:t>
            </a:r>
            <a:r>
              <a:rPr lang="ru-RU" sz="2000" dirty="0" smtClean="0"/>
              <a:t> указанным в предыдущем слайде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6656173" y="2125361"/>
            <a:ext cx="4928287" cy="3803006"/>
            <a:chOff x="6333066" y="1528786"/>
            <a:chExt cx="4910121" cy="4066407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6333066" y="1528786"/>
              <a:ext cx="4910121" cy="4066407"/>
              <a:chOff x="4588386" y="1696236"/>
              <a:chExt cx="5080002" cy="4207097"/>
            </a:xfrm>
          </p:grpSpPr>
          <p:grpSp>
            <p:nvGrpSpPr>
              <p:cNvPr id="10" name="Группа 9"/>
              <p:cNvGrpSpPr/>
              <p:nvPr/>
            </p:nvGrpSpPr>
            <p:grpSpPr>
              <a:xfrm>
                <a:off x="4588386" y="1704983"/>
                <a:ext cx="5080002" cy="4198350"/>
                <a:chOff x="3555999" y="1659811"/>
                <a:chExt cx="5080002" cy="4198350"/>
              </a:xfrm>
            </p:grpSpPr>
            <p:pic>
              <p:nvPicPr>
                <p:cNvPr id="12" name="Рисунок 11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55999" y="1659811"/>
                  <a:ext cx="5080002" cy="4198350"/>
                </a:xfrm>
                <a:prstGeom prst="rect">
                  <a:avLst/>
                </a:prstGeom>
              </p:spPr>
            </p:pic>
            <p:sp>
              <p:nvSpPr>
                <p:cNvPr id="13" name="Скругленный прямоугольник 12"/>
                <p:cNvSpPr/>
                <p:nvPr/>
              </p:nvSpPr>
              <p:spPr>
                <a:xfrm>
                  <a:off x="5367867" y="3767668"/>
                  <a:ext cx="3268133" cy="567266"/>
                </a:xfrm>
                <a:prstGeom prst="roundRect">
                  <a:avLst/>
                </a:pr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1" name="Скругленный прямоугольник 10"/>
              <p:cNvSpPr/>
              <p:nvPr/>
            </p:nvSpPr>
            <p:spPr>
              <a:xfrm>
                <a:off x="6400254" y="1696236"/>
                <a:ext cx="733792" cy="253334"/>
              </a:xfrm>
              <a:prstGeom prst="round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9" name="Прямая со стрелкой 8"/>
            <p:cNvCxnSpPr/>
            <p:nvPr/>
          </p:nvCxnSpPr>
          <p:spPr>
            <a:xfrm>
              <a:off x="8629422" y="1773648"/>
              <a:ext cx="694485" cy="180096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2886" y="189167"/>
            <a:ext cx="641144" cy="84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96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7000">
              <a:schemeClr val="accent1">
                <a:lumMod val="40000"/>
                <a:lumOff val="60000"/>
              </a:schemeClr>
            </a:gs>
            <a:gs pos="32000">
              <a:srgbClr val="EDF5FB"/>
            </a:gs>
            <a:gs pos="53000">
              <a:schemeClr val="accent1">
                <a:lumMod val="40000"/>
                <a:lumOff val="60000"/>
              </a:schemeClr>
            </a:gs>
            <a:gs pos="69000">
              <a:srgbClr val="F6FAFD"/>
            </a:gs>
            <a:gs pos="84000">
              <a:schemeClr val="accent1">
                <a:lumMod val="40000"/>
                <a:lumOff val="60000"/>
              </a:schemeClr>
            </a:gs>
            <a:gs pos="100000">
              <a:srgbClr val="F6FAFD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F94A-CBD7-4E4B-94DF-D372DD056C68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-214184" y="16957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</a:rPr>
              <a:t>Изменение ориентации</a:t>
            </a:r>
            <a:r>
              <a:rPr lang="en-US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</a:rPr>
              <a:t> </a:t>
            </a:r>
            <a:r>
              <a:rPr lang="ru-RU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</a:rPr>
              <a:t>и полей страницы</a:t>
            </a:r>
            <a:r>
              <a:rPr lang="en-US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</a:rPr>
              <a:t>*</a:t>
            </a:r>
            <a:endParaRPr lang="ru-RU" sz="32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36434" y="1206326"/>
            <a:ext cx="2497628" cy="1634490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Разметка страницы </a:t>
            </a:r>
          </a:p>
          <a:p>
            <a:pPr algn="ctr"/>
            <a:r>
              <a:rPr lang="ru-RU" dirty="0" smtClean="0">
                <a:sym typeface="Wingdings 3" panose="05040102010807070707" pitchFamily="18" charset="2"/>
              </a:rPr>
              <a:t></a:t>
            </a:r>
          </a:p>
          <a:p>
            <a:pPr algn="ctr"/>
            <a:r>
              <a:rPr lang="ru-RU" dirty="0" smtClean="0">
                <a:sym typeface="Wingdings 3" panose="05040102010807070707" pitchFamily="18" charset="2"/>
              </a:rPr>
              <a:t>Параметры страницы </a:t>
            </a:r>
          </a:p>
          <a:p>
            <a:pPr algn="ctr"/>
            <a:r>
              <a:rPr lang="ru-RU" dirty="0">
                <a:sym typeface="Wingdings 3" panose="05040102010807070707" pitchFamily="18" charset="2"/>
              </a:rPr>
              <a:t> </a:t>
            </a:r>
            <a:r>
              <a:rPr lang="ru-RU" dirty="0" smtClean="0">
                <a:sym typeface="Wingdings 3" panose="05040102010807070707" pitchFamily="18" charset="2"/>
              </a:rPr>
              <a:t/>
            </a:r>
            <a:br>
              <a:rPr lang="ru-RU" dirty="0" smtClean="0">
                <a:sym typeface="Wingdings 3" panose="05040102010807070707" pitchFamily="18" charset="2"/>
              </a:rPr>
            </a:br>
            <a:r>
              <a:rPr lang="ru-RU" dirty="0" smtClean="0">
                <a:sym typeface="Wingdings 3" panose="05040102010807070707" pitchFamily="18" charset="2"/>
              </a:rPr>
              <a:t>Поля и Ориентация 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185" y="3732640"/>
            <a:ext cx="2386834" cy="2813951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8040580" y="2907176"/>
            <a:ext cx="3449568" cy="742558"/>
            <a:chOff x="7608621" y="1105386"/>
            <a:chExt cx="4484104" cy="1099416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8621" y="1105386"/>
              <a:ext cx="4484104" cy="1060510"/>
            </a:xfrm>
            <a:prstGeom prst="rect">
              <a:avLst/>
            </a:prstGeom>
          </p:spPr>
        </p:pic>
        <p:sp>
          <p:nvSpPr>
            <p:cNvPr id="11" name="Скругленный прямоугольник 10"/>
            <p:cNvSpPr/>
            <p:nvPr/>
          </p:nvSpPr>
          <p:spPr>
            <a:xfrm>
              <a:off x="11856122" y="1946033"/>
              <a:ext cx="236603" cy="258769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170228" y="940422"/>
            <a:ext cx="7186028" cy="5293123"/>
            <a:chOff x="315571" y="1417404"/>
            <a:chExt cx="7186028" cy="5293123"/>
          </a:xfrm>
        </p:grpSpPr>
        <p:sp>
          <p:nvSpPr>
            <p:cNvPr id="8" name="TextBox 7"/>
            <p:cNvSpPr txBox="1"/>
            <p:nvPr/>
          </p:nvSpPr>
          <p:spPr>
            <a:xfrm>
              <a:off x="6613022" y="3228753"/>
              <a:ext cx="888577" cy="519351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FF0000"/>
                  </a:solidFill>
                </a:rPr>
                <a:t>ИЛИ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grpSp>
          <p:nvGrpSpPr>
            <p:cNvPr id="12" name="Группа 11"/>
            <p:cNvGrpSpPr/>
            <p:nvPr/>
          </p:nvGrpSpPr>
          <p:grpSpPr>
            <a:xfrm>
              <a:off x="331753" y="1417404"/>
              <a:ext cx="6054478" cy="902289"/>
              <a:chOff x="685800" y="432870"/>
              <a:chExt cx="6054478" cy="902289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2525794" y="432870"/>
                <a:ext cx="25058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dirty="0" smtClean="0">
                    <a:solidFill>
                      <a:srgbClr val="FF0000"/>
                    </a:solidFill>
                  </a:rPr>
                  <a:t>Ориентация страницы </a:t>
                </a:r>
                <a:endParaRPr lang="ru-RU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685800" y="926536"/>
                <a:ext cx="6054478" cy="408623"/>
              </a:xfrm>
              <a:prstGeom prst="roundRect">
                <a:avLst/>
              </a:prstGeom>
              <a:noFill/>
              <a:ln w="19050">
                <a:solidFill>
                  <a:srgbClr val="FF0000"/>
                </a:solidFill>
                <a:prstDash val="dash"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dirty="0" smtClean="0"/>
                  <a:t>Разметка страницы </a:t>
                </a:r>
                <a:r>
                  <a:rPr lang="ru-RU" dirty="0" smtClean="0">
                    <a:sym typeface="Wingdings 3" panose="05040102010807070707" pitchFamily="18" charset="2"/>
                  </a:rPr>
                  <a:t> Параметры страницы  Ориентация</a:t>
                </a:r>
                <a:endParaRPr lang="ru-RU" dirty="0"/>
              </a:p>
            </p:txBody>
          </p:sp>
        </p:grpSp>
        <p:grpSp>
          <p:nvGrpSpPr>
            <p:cNvPr id="15" name="Группа 14"/>
            <p:cNvGrpSpPr/>
            <p:nvPr/>
          </p:nvGrpSpPr>
          <p:grpSpPr>
            <a:xfrm>
              <a:off x="3320241" y="3406458"/>
              <a:ext cx="2566118" cy="2713876"/>
              <a:chOff x="685800" y="3183983"/>
              <a:chExt cx="2566118" cy="2713876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1132476" y="3183983"/>
                <a:ext cx="16727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mtClean="0">
                    <a:solidFill>
                      <a:srgbClr val="FF0000"/>
                    </a:solidFill>
                  </a:rPr>
                  <a:t>Поля страницы</a:t>
                </a:r>
                <a:endParaRPr lang="ru-RU">
                  <a:solidFill>
                    <a:srgbClr val="FF0000"/>
                  </a:solidFill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685800" y="3650435"/>
                <a:ext cx="2566118" cy="2247424"/>
              </a:xfrm>
              <a:prstGeom prst="roundRect">
                <a:avLst/>
              </a:prstGeom>
              <a:noFill/>
              <a:ln w="28575">
                <a:solidFill>
                  <a:srgbClr val="FF0000"/>
                </a:solidFill>
                <a:prstDash val="dash"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mtClean="0"/>
                  <a:t>Разметка страницы </a:t>
                </a:r>
              </a:p>
              <a:p>
                <a:pPr algn="ctr"/>
                <a:r>
                  <a:rPr lang="ru-RU" smtClean="0">
                    <a:sym typeface="Wingdings 3" panose="05040102010807070707" pitchFamily="18" charset="2"/>
                  </a:rPr>
                  <a:t> </a:t>
                </a:r>
                <a:br>
                  <a:rPr lang="ru-RU" smtClean="0">
                    <a:sym typeface="Wingdings 3" panose="05040102010807070707" pitchFamily="18" charset="2"/>
                  </a:rPr>
                </a:br>
                <a:r>
                  <a:rPr lang="ru-RU" smtClean="0">
                    <a:sym typeface="Wingdings 3" panose="05040102010807070707" pitchFamily="18" charset="2"/>
                  </a:rPr>
                  <a:t>Параметры страницы </a:t>
                </a:r>
              </a:p>
              <a:p>
                <a:pPr algn="ctr"/>
                <a:r>
                  <a:rPr lang="ru-RU">
                    <a:sym typeface="Wingdings 3" panose="05040102010807070707" pitchFamily="18" charset="2"/>
                  </a:rPr>
                  <a:t> </a:t>
                </a:r>
                <a:r>
                  <a:rPr lang="ru-RU" smtClean="0">
                    <a:sym typeface="Wingdings 3" panose="05040102010807070707" pitchFamily="18" charset="2"/>
                  </a:rPr>
                  <a:t></a:t>
                </a:r>
              </a:p>
              <a:p>
                <a:pPr algn="ctr"/>
                <a:r>
                  <a:rPr lang="ru-RU" smtClean="0">
                    <a:sym typeface="Wingdings 3" panose="05040102010807070707" pitchFamily="18" charset="2"/>
                  </a:rPr>
                  <a:t>Поля </a:t>
                </a:r>
              </a:p>
              <a:p>
                <a:pPr algn="ctr"/>
                <a:r>
                  <a:rPr lang="ru-RU">
                    <a:sym typeface="Wingdings 3" panose="05040102010807070707" pitchFamily="18" charset="2"/>
                  </a:rPr>
                  <a:t></a:t>
                </a:r>
              </a:p>
              <a:p>
                <a:pPr algn="ctr"/>
                <a:r>
                  <a:rPr lang="ru-RU" smtClean="0">
                    <a:sym typeface="Wingdings 3" panose="05040102010807070707" pitchFamily="18" charset="2"/>
                  </a:rPr>
                  <a:t>Настраиваемые поля</a:t>
                </a:r>
                <a:endParaRPr lang="ru-RU"/>
              </a:p>
            </p:txBody>
          </p:sp>
        </p:grp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753" y="2616859"/>
              <a:ext cx="3002018" cy="1276629"/>
            </a:xfrm>
            <a:prstGeom prst="rect">
              <a:avLst/>
            </a:prstGeom>
          </p:spPr>
        </p:pic>
        <p:grpSp>
          <p:nvGrpSpPr>
            <p:cNvPr id="19" name="Группа 18"/>
            <p:cNvGrpSpPr/>
            <p:nvPr/>
          </p:nvGrpSpPr>
          <p:grpSpPr>
            <a:xfrm>
              <a:off x="627517" y="4011826"/>
              <a:ext cx="2280807" cy="2698701"/>
              <a:chOff x="3150036" y="2984601"/>
              <a:chExt cx="2870967" cy="3709258"/>
            </a:xfrm>
          </p:grpSpPr>
          <p:grpSp>
            <p:nvGrpSpPr>
              <p:cNvPr id="20" name="Группа 19"/>
              <p:cNvGrpSpPr/>
              <p:nvPr/>
            </p:nvGrpSpPr>
            <p:grpSpPr>
              <a:xfrm>
                <a:off x="3150036" y="2984601"/>
                <a:ext cx="2870967" cy="3709258"/>
                <a:chOff x="3219044" y="2916865"/>
                <a:chExt cx="2870967" cy="3709258"/>
              </a:xfrm>
            </p:grpSpPr>
            <p:pic>
              <p:nvPicPr>
                <p:cNvPr id="23" name="Рисунок 22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19044" y="2916865"/>
                  <a:ext cx="2870967" cy="3709258"/>
                </a:xfrm>
                <a:prstGeom prst="rect">
                  <a:avLst/>
                </a:prstGeom>
              </p:spPr>
            </p:pic>
            <p:sp>
              <p:nvSpPr>
                <p:cNvPr id="24" name="Скругленный прямоугольник 23"/>
                <p:cNvSpPr/>
                <p:nvPr/>
              </p:nvSpPr>
              <p:spPr>
                <a:xfrm>
                  <a:off x="3244500" y="6400800"/>
                  <a:ext cx="2657885" cy="225323"/>
                </a:xfrm>
                <a:prstGeom prst="roundRect">
                  <a:avLst/>
                </a:pr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21" name="Скругленный прямоугольник 20"/>
              <p:cNvSpPr/>
              <p:nvPr/>
            </p:nvSpPr>
            <p:spPr>
              <a:xfrm>
                <a:off x="3158662" y="3001535"/>
                <a:ext cx="340794" cy="512135"/>
              </a:xfrm>
              <a:prstGeom prst="round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22" name="Прямая со стрелкой 21"/>
              <p:cNvCxnSpPr/>
              <p:nvPr/>
            </p:nvCxnSpPr>
            <p:spPr>
              <a:xfrm>
                <a:off x="3384245" y="3493837"/>
                <a:ext cx="1120189" cy="2974699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Скругленный прямоугольник 24"/>
            <p:cNvSpPr/>
            <p:nvPr/>
          </p:nvSpPr>
          <p:spPr>
            <a:xfrm>
              <a:off x="315571" y="2627539"/>
              <a:ext cx="332169" cy="548291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6" name="Прямая со стрелкой 25"/>
            <p:cNvCxnSpPr/>
            <p:nvPr/>
          </p:nvCxnSpPr>
          <p:spPr>
            <a:xfrm>
              <a:off x="415352" y="3185267"/>
              <a:ext cx="219018" cy="83887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Скругленный прямоугольник 26"/>
            <p:cNvSpPr/>
            <p:nvPr/>
          </p:nvSpPr>
          <p:spPr>
            <a:xfrm>
              <a:off x="690603" y="2627540"/>
              <a:ext cx="555584" cy="54829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Скругленный прямоугольник 27"/>
            <p:cNvSpPr/>
            <p:nvPr/>
          </p:nvSpPr>
          <p:spPr>
            <a:xfrm>
              <a:off x="695366" y="3520819"/>
              <a:ext cx="961984" cy="352092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9" name="Прямая со стрелкой 28"/>
            <p:cNvCxnSpPr/>
            <p:nvPr/>
          </p:nvCxnSpPr>
          <p:spPr>
            <a:xfrm>
              <a:off x="1085068" y="3175831"/>
              <a:ext cx="248673" cy="32441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Скругленный прямоугольник 31"/>
          <p:cNvSpPr/>
          <p:nvPr/>
        </p:nvSpPr>
        <p:spPr>
          <a:xfrm>
            <a:off x="8610600" y="4084229"/>
            <a:ext cx="2356419" cy="95732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 стрелкой 32"/>
          <p:cNvCxnSpPr/>
          <p:nvPr/>
        </p:nvCxnSpPr>
        <p:spPr>
          <a:xfrm flipH="1">
            <a:off x="10997434" y="3644402"/>
            <a:ext cx="310698" cy="57311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19958" y="6069608"/>
            <a:ext cx="4686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_________</a:t>
            </a:r>
          </a:p>
          <a:p>
            <a:r>
              <a:rPr lang="ru-RU" sz="1400" dirty="0" smtClean="0"/>
              <a:t>      * Меняется ориентация текущего раздела.</a:t>
            </a:r>
            <a:endParaRPr lang="ru-RU" sz="1400" dirty="0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52886" y="189167"/>
            <a:ext cx="641144" cy="84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53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7000">
              <a:schemeClr val="accent1">
                <a:lumMod val="40000"/>
                <a:lumOff val="60000"/>
              </a:schemeClr>
            </a:gs>
            <a:gs pos="32000">
              <a:srgbClr val="EDF5FB"/>
            </a:gs>
            <a:gs pos="53000">
              <a:schemeClr val="accent1">
                <a:lumMod val="40000"/>
                <a:lumOff val="60000"/>
              </a:schemeClr>
            </a:gs>
            <a:gs pos="69000">
              <a:srgbClr val="F6FAFD"/>
            </a:gs>
            <a:gs pos="84000">
              <a:schemeClr val="accent1">
                <a:lumMod val="40000"/>
                <a:lumOff val="60000"/>
              </a:schemeClr>
            </a:gs>
            <a:gs pos="100000">
              <a:srgbClr val="F6FAFD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F94A-CBD7-4E4B-94DF-D372DD056C68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97879"/>
            <a:ext cx="1219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libri Light" panose="020F0302020204030204" pitchFamily="34" charset="0"/>
              </a:rPr>
              <a:t>Проставление альбомной ориентации </a:t>
            </a:r>
            <a:r>
              <a:rPr lang="en-US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libri Light" panose="020F0302020204030204" pitchFamily="34" charset="0"/>
              </a:rPr>
              <a:t/>
            </a:r>
            <a:br>
              <a:rPr lang="en-US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libri Light" panose="020F0302020204030204" pitchFamily="34" charset="0"/>
              </a:rPr>
            </a:br>
            <a:r>
              <a:rPr lang="ru-RU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libri Light" panose="020F0302020204030204" pitchFamily="34" charset="0"/>
              </a:rPr>
              <a:t>для определенной части документа</a:t>
            </a:r>
            <a:endParaRPr lang="ru-RU" sz="32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0177" y="1347928"/>
            <a:ext cx="6722118" cy="3907631"/>
          </a:xfrm>
          <a:prstGeom prst="roundRect">
            <a:avLst>
              <a:gd name="adj" fmla="val 9886"/>
            </a:avLst>
          </a:prstGeom>
          <a:noFill/>
          <a:ln w="28575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Чтобы в объединенном файле часть текста расположить </a:t>
            </a:r>
            <a:br>
              <a:rPr lang="ru-RU" dirty="0" smtClean="0"/>
            </a:br>
            <a:r>
              <a:rPr lang="ru-RU" dirty="0" smtClean="0"/>
              <a:t>в альбомной ориентации, нужно: </a:t>
            </a:r>
          </a:p>
          <a:p>
            <a:endParaRPr lang="ru-RU" dirty="0" smtClean="0"/>
          </a:p>
          <a:p>
            <a:pPr algn="ctr"/>
            <a:r>
              <a:rPr lang="ru-RU" dirty="0" smtClean="0"/>
              <a:t>выделить текст</a:t>
            </a:r>
          </a:p>
          <a:p>
            <a:pPr algn="ctr"/>
            <a:r>
              <a:rPr lang="ru-RU" dirty="0" smtClean="0">
                <a:sym typeface="Wingdings 3" panose="05040102010807070707" pitchFamily="18" charset="2"/>
              </a:rPr>
              <a:t></a:t>
            </a:r>
            <a:endParaRPr lang="ru-RU" dirty="0" smtClean="0"/>
          </a:p>
          <a:p>
            <a:pPr algn="ctr"/>
            <a:r>
              <a:rPr lang="ru-RU" dirty="0" smtClean="0"/>
              <a:t>перейти во вкладку </a:t>
            </a:r>
            <a:r>
              <a:rPr lang="ru-RU" dirty="0" smtClean="0">
                <a:solidFill>
                  <a:srgbClr val="FF0000"/>
                </a:solidFill>
              </a:rPr>
              <a:t>Разметка страницы</a:t>
            </a:r>
          </a:p>
          <a:p>
            <a:pPr algn="ctr"/>
            <a:r>
              <a:rPr lang="ru-RU" dirty="0" smtClean="0">
                <a:sym typeface="Wingdings 3" panose="05040102010807070707" pitchFamily="18" charset="2"/>
              </a:rPr>
              <a:t></a:t>
            </a:r>
          </a:p>
          <a:p>
            <a:pPr algn="ctr"/>
            <a:r>
              <a:rPr lang="ru-RU" dirty="0">
                <a:sym typeface="Wingdings 3" panose="05040102010807070707" pitchFamily="18" charset="2"/>
              </a:rPr>
              <a:t>в</a:t>
            </a:r>
            <a:r>
              <a:rPr lang="ru-RU" dirty="0" smtClean="0">
                <a:sym typeface="Wingdings 3" panose="05040102010807070707" pitchFamily="18" charset="2"/>
              </a:rPr>
              <a:t> области </a:t>
            </a:r>
            <a:r>
              <a:rPr lang="ru-RU" dirty="0" smtClean="0">
                <a:solidFill>
                  <a:srgbClr val="FF0000"/>
                </a:solidFill>
                <a:sym typeface="Wingdings 3" panose="05040102010807070707" pitchFamily="18" charset="2"/>
              </a:rPr>
              <a:t>Параметры</a:t>
            </a:r>
            <a:r>
              <a:rPr lang="ru-RU" dirty="0" smtClean="0">
                <a:sym typeface="Wingdings 3" panose="05040102010807070707" pitchFamily="18" charset="2"/>
              </a:rPr>
              <a:t> </a:t>
            </a:r>
            <a:r>
              <a:rPr lang="ru-RU" dirty="0" smtClean="0">
                <a:solidFill>
                  <a:srgbClr val="FF0000"/>
                </a:solidFill>
                <a:sym typeface="Wingdings 3" panose="05040102010807070707" pitchFamily="18" charset="2"/>
              </a:rPr>
              <a:t>страницы</a:t>
            </a:r>
            <a:r>
              <a:rPr lang="ru-RU" dirty="0" smtClean="0">
                <a:sym typeface="Wingdings 3" panose="05040102010807070707" pitchFamily="18" charset="2"/>
              </a:rPr>
              <a:t> нажать на стрелку </a:t>
            </a:r>
            <a:br>
              <a:rPr lang="ru-RU" dirty="0" smtClean="0">
                <a:sym typeface="Wingdings 3" panose="05040102010807070707" pitchFamily="18" charset="2"/>
              </a:rPr>
            </a:br>
            <a:r>
              <a:rPr lang="ru-RU" dirty="0" smtClean="0">
                <a:sym typeface="Wingdings 3" panose="05040102010807070707" pitchFamily="18" charset="2"/>
              </a:rPr>
              <a:t>в нижнем правом углу </a:t>
            </a:r>
          </a:p>
          <a:p>
            <a:pPr algn="ctr"/>
            <a:r>
              <a:rPr lang="ru-RU" dirty="0" smtClean="0">
                <a:sym typeface="Wingdings 3" panose="05040102010807070707" pitchFamily="18" charset="2"/>
              </a:rPr>
              <a:t> </a:t>
            </a:r>
          </a:p>
          <a:p>
            <a:pPr algn="ctr"/>
            <a:r>
              <a:rPr lang="ru-RU" dirty="0" smtClean="0">
                <a:sym typeface="Wingdings 3" panose="05040102010807070707" pitchFamily="18" charset="2"/>
              </a:rPr>
              <a:t>в появившемся окне в области </a:t>
            </a:r>
            <a:r>
              <a:rPr lang="ru-RU" dirty="0" smtClean="0">
                <a:solidFill>
                  <a:srgbClr val="FF0000"/>
                </a:solidFill>
                <a:sym typeface="Wingdings 3" panose="05040102010807070707" pitchFamily="18" charset="2"/>
              </a:rPr>
              <a:t>Ориентация</a:t>
            </a:r>
            <a:r>
              <a:rPr lang="ru-RU" dirty="0" smtClean="0">
                <a:sym typeface="Wingdings 3" panose="05040102010807070707" pitchFamily="18" charset="2"/>
              </a:rPr>
              <a:t> выбрать </a:t>
            </a:r>
            <a:r>
              <a:rPr lang="ru-RU" dirty="0">
                <a:solidFill>
                  <a:srgbClr val="FF0000"/>
                </a:solidFill>
                <a:sym typeface="Wingdings 3" panose="05040102010807070707" pitchFamily="18" charset="2"/>
              </a:rPr>
              <a:t>а</a:t>
            </a:r>
            <a:r>
              <a:rPr lang="ru-RU" dirty="0" smtClean="0">
                <a:solidFill>
                  <a:srgbClr val="FF0000"/>
                </a:solidFill>
                <a:sym typeface="Wingdings 3" panose="05040102010807070707" pitchFamily="18" charset="2"/>
              </a:rPr>
              <a:t>льбомная</a:t>
            </a:r>
            <a:r>
              <a:rPr lang="ru-RU" dirty="0" smtClean="0">
                <a:sym typeface="Wingdings 3" panose="05040102010807070707" pitchFamily="18" charset="2"/>
              </a:rPr>
              <a:t> </a:t>
            </a:r>
          </a:p>
          <a:p>
            <a:pPr algn="ctr"/>
            <a:r>
              <a:rPr lang="ru-RU" dirty="0" smtClean="0">
                <a:sym typeface="Wingdings 3" panose="05040102010807070707" pitchFamily="18" charset="2"/>
              </a:rPr>
              <a:t></a:t>
            </a:r>
            <a:endParaRPr lang="ru-RU" dirty="0">
              <a:sym typeface="Wingdings 3" panose="05040102010807070707" pitchFamily="18" charset="2"/>
            </a:endParaRPr>
          </a:p>
          <a:p>
            <a:pPr algn="ctr"/>
            <a:r>
              <a:rPr lang="ru-RU" dirty="0" smtClean="0">
                <a:sym typeface="Wingdings 3" panose="05040102010807070707" pitchFamily="18" charset="2"/>
              </a:rPr>
              <a:t>внизу окна из списка </a:t>
            </a:r>
            <a:r>
              <a:rPr lang="ru-RU" dirty="0" smtClean="0">
                <a:solidFill>
                  <a:srgbClr val="FF0000"/>
                </a:solidFill>
                <a:sym typeface="Wingdings 3" panose="05040102010807070707" pitchFamily="18" charset="2"/>
              </a:rPr>
              <a:t>Применить</a:t>
            </a:r>
            <a:r>
              <a:rPr lang="ru-RU" dirty="0" smtClean="0">
                <a:sym typeface="Wingdings 3" panose="05040102010807070707" pitchFamily="18" charset="2"/>
              </a:rPr>
              <a:t> выбрать </a:t>
            </a:r>
            <a:r>
              <a:rPr lang="ru-RU" dirty="0" smtClean="0">
                <a:solidFill>
                  <a:srgbClr val="FF0000"/>
                </a:solidFill>
                <a:sym typeface="Wingdings 3" panose="05040102010807070707" pitchFamily="18" charset="2"/>
              </a:rPr>
              <a:t>к выделенному тексту</a:t>
            </a:r>
            <a:endParaRPr lang="ru-RU" dirty="0">
              <a:solidFill>
                <a:srgbClr val="FF0000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7719064" y="1415709"/>
            <a:ext cx="3871574" cy="4940641"/>
            <a:chOff x="7769870" y="1415709"/>
            <a:chExt cx="3871574" cy="4940641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7769870" y="1415709"/>
              <a:ext cx="3871574" cy="931159"/>
              <a:chOff x="7769870" y="1415709"/>
              <a:chExt cx="3871574" cy="931159"/>
            </a:xfrm>
          </p:grpSpPr>
          <p:pic>
            <p:nvPicPr>
              <p:cNvPr id="16" name="Рисунок 1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69870" y="1415709"/>
                <a:ext cx="3871574" cy="915644"/>
              </a:xfrm>
              <a:prstGeom prst="rect">
                <a:avLst/>
              </a:prstGeom>
            </p:spPr>
          </p:pic>
          <p:sp>
            <p:nvSpPr>
              <p:cNvPr id="17" name="Скругленный прямоугольник 16"/>
              <p:cNvSpPr/>
              <p:nvPr/>
            </p:nvSpPr>
            <p:spPr>
              <a:xfrm>
                <a:off x="11437442" y="2160601"/>
                <a:ext cx="204002" cy="186267"/>
              </a:xfrm>
              <a:prstGeom prst="round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8" name="Группа 7"/>
            <p:cNvGrpSpPr/>
            <p:nvPr/>
          </p:nvGrpSpPr>
          <p:grpSpPr>
            <a:xfrm>
              <a:off x="8081315" y="2640856"/>
              <a:ext cx="3220097" cy="3715494"/>
              <a:chOff x="8274660" y="2588150"/>
              <a:chExt cx="2921944" cy="3371471"/>
            </a:xfrm>
          </p:grpSpPr>
          <p:pic>
            <p:nvPicPr>
              <p:cNvPr id="10" name="Рисунок 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74660" y="2588150"/>
                <a:ext cx="2921944" cy="3371471"/>
              </a:xfrm>
              <a:prstGeom prst="rect">
                <a:avLst/>
              </a:prstGeom>
            </p:spPr>
          </p:pic>
          <p:sp>
            <p:nvSpPr>
              <p:cNvPr id="11" name="Скругленный прямоугольник 10"/>
              <p:cNvSpPr/>
              <p:nvPr/>
            </p:nvSpPr>
            <p:spPr>
              <a:xfrm>
                <a:off x="8873973" y="3686414"/>
                <a:ext cx="357204" cy="331425"/>
              </a:xfrm>
              <a:prstGeom prst="round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Скругленный прямоугольник 11"/>
              <p:cNvSpPr/>
              <p:nvPr/>
            </p:nvSpPr>
            <p:spPr>
              <a:xfrm>
                <a:off x="8369705" y="5447527"/>
                <a:ext cx="1461027" cy="189385"/>
              </a:xfrm>
              <a:prstGeom prst="round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10128914" y="5720316"/>
                <a:ext cx="465159" cy="139742"/>
              </a:xfrm>
              <a:prstGeom prst="round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4" name="Прямая со стрелкой 13"/>
              <p:cNvCxnSpPr/>
              <p:nvPr/>
            </p:nvCxnSpPr>
            <p:spPr>
              <a:xfrm>
                <a:off x="9050155" y="4048885"/>
                <a:ext cx="467805" cy="1398641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 стрелкой 14"/>
              <p:cNvCxnSpPr>
                <a:stCxn id="12" idx="3"/>
              </p:cNvCxnSpPr>
              <p:nvPr/>
            </p:nvCxnSpPr>
            <p:spPr>
              <a:xfrm>
                <a:off x="9830732" y="5542219"/>
                <a:ext cx="298183" cy="178096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" name="Прямая со стрелкой 8"/>
            <p:cNvCxnSpPr>
              <a:stCxn id="17" idx="1"/>
            </p:cNvCxnSpPr>
            <p:nvPr/>
          </p:nvCxnSpPr>
          <p:spPr>
            <a:xfrm flipH="1">
              <a:off x="9837357" y="2253735"/>
              <a:ext cx="1600085" cy="34134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764972" y="5556163"/>
            <a:ext cx="6242347" cy="906423"/>
          </a:xfrm>
          <a:prstGeom prst="roundRect">
            <a:avLst>
              <a:gd name="adj" fmla="val 38288"/>
            </a:avLst>
          </a:prstGeom>
          <a:noFill/>
          <a:ln w="28575">
            <a:solidFill>
              <a:srgbClr val="FF0000"/>
            </a:solidFill>
            <a:prstDash val="dash"/>
          </a:ln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В результате в начале и в конце выделенного текста </a:t>
            </a:r>
          </a:p>
          <a:p>
            <a:pPr algn="ctr"/>
            <a:r>
              <a:rPr lang="ru-RU" sz="2000" b="1" dirty="0" err="1" smtClean="0"/>
              <a:t>проставятся</a:t>
            </a:r>
            <a:r>
              <a:rPr lang="ru-RU" sz="2000" b="1" dirty="0" smtClean="0"/>
              <a:t> разрывы разделов</a:t>
            </a:r>
            <a:endParaRPr lang="ru-RU" sz="2000" b="1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52886" y="189167"/>
            <a:ext cx="641144" cy="84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22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7000">
              <a:schemeClr val="accent1">
                <a:lumMod val="40000"/>
                <a:lumOff val="60000"/>
              </a:schemeClr>
            </a:gs>
            <a:gs pos="32000">
              <a:srgbClr val="EDF5FB"/>
            </a:gs>
            <a:gs pos="53000">
              <a:schemeClr val="accent1">
                <a:lumMod val="40000"/>
                <a:lumOff val="60000"/>
              </a:schemeClr>
            </a:gs>
            <a:gs pos="69000">
              <a:srgbClr val="F6FAFD"/>
            </a:gs>
            <a:gs pos="84000">
              <a:schemeClr val="accent1">
                <a:lumMod val="40000"/>
                <a:lumOff val="60000"/>
              </a:schemeClr>
            </a:gs>
            <a:gs pos="100000">
              <a:srgbClr val="F6FAFD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 txBox="1">
            <a:spLocks noGrp="1"/>
          </p:cNvSpPr>
          <p:nvPr>
            <p:ph type="subTitle" idx="1"/>
          </p:nvPr>
        </p:nvSpPr>
        <p:spPr>
          <a:xfrm>
            <a:off x="423789" y="440996"/>
            <a:ext cx="11554027" cy="535531"/>
          </a:xfrm>
          <a:prstGeom prst="rect">
            <a:avLst/>
          </a:prstGeom>
          <a:noFill/>
          <a:ln w="28575">
            <a:noFill/>
            <a:prstDash val="lgDash"/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Последовательность элементов в файле документа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F94A-CBD7-4E4B-94DF-D372DD056C68}" type="slidenum">
              <a:rPr lang="ru-RU" smtClean="0"/>
              <a:t>9</a:t>
            </a:fld>
            <a:endParaRPr lang="ru-RU" dirty="0"/>
          </a:p>
        </p:txBody>
      </p:sp>
      <p:sp>
        <p:nvSpPr>
          <p:cNvPr id="4" name="Подзаголовок 6"/>
          <p:cNvSpPr txBox="1">
            <a:spLocks/>
          </p:cNvSpPr>
          <p:nvPr/>
        </p:nvSpPr>
        <p:spPr>
          <a:xfrm>
            <a:off x="2053909" y="4477543"/>
            <a:ext cx="1694306" cy="258532"/>
          </a:xfrm>
          <a:prstGeom prst="rect">
            <a:avLst/>
          </a:prstGeom>
          <a:noFill/>
          <a:ln w="28575">
            <a:noFill/>
            <a:prstDash val="lgDash"/>
          </a:ln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</a:rPr>
              <a:t>2-ое «УТВЕРЖДЕНО» –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554" y="2304694"/>
            <a:ext cx="4463192" cy="4002417"/>
          </a:xfrm>
          <a:prstGeom prst="rect">
            <a:avLst/>
          </a:prstGeom>
        </p:spPr>
      </p:pic>
      <p:sp>
        <p:nvSpPr>
          <p:cNvPr id="8" name="Подзаголовок 6"/>
          <p:cNvSpPr txBox="1">
            <a:spLocks/>
          </p:cNvSpPr>
          <p:nvPr/>
        </p:nvSpPr>
        <p:spPr>
          <a:xfrm>
            <a:off x="1556496" y="1165926"/>
            <a:ext cx="9749940" cy="1089529"/>
          </a:xfrm>
          <a:prstGeom prst="rect">
            <a:avLst/>
          </a:prstGeom>
          <a:noFill/>
          <a:ln w="28575">
            <a:noFill/>
            <a:prstDash val="lgDash"/>
          </a:ln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dirty="0" smtClean="0"/>
              <a:t>Все утверждаемые структурные элементы (под грифом «УТВЕРЖДЕНО») </a:t>
            </a:r>
            <a:br>
              <a:rPr lang="ru-RU" dirty="0" smtClean="0"/>
            </a:br>
            <a:r>
              <a:rPr lang="ru-RU" dirty="0" smtClean="0"/>
              <a:t>должны находиться в файле </a:t>
            </a:r>
            <a:r>
              <a:rPr lang="ru-RU" b="1" dirty="0" smtClean="0"/>
              <a:t>в той последовательности</a:t>
            </a:r>
            <a:r>
              <a:rPr lang="ru-RU" dirty="0" smtClean="0"/>
              <a:t>, в которой они упоминаются </a:t>
            </a:r>
            <a:r>
              <a:rPr lang="ru-RU" b="1" dirty="0" smtClean="0"/>
              <a:t>в постановляющей части документа</a:t>
            </a:r>
            <a:r>
              <a:rPr lang="ru-RU" dirty="0" smtClean="0"/>
              <a:t>.</a:t>
            </a:r>
          </a:p>
        </p:txBody>
      </p:sp>
      <p:sp>
        <p:nvSpPr>
          <p:cNvPr id="9" name="Подзаголовок 6"/>
          <p:cNvSpPr txBox="1">
            <a:spLocks/>
          </p:cNvSpPr>
          <p:nvPr/>
        </p:nvSpPr>
        <p:spPr>
          <a:xfrm>
            <a:off x="2062147" y="4807062"/>
            <a:ext cx="1630121" cy="258532"/>
          </a:xfrm>
          <a:prstGeom prst="rect">
            <a:avLst/>
          </a:prstGeom>
          <a:noFill/>
          <a:ln w="28575">
            <a:noFill/>
            <a:prstDash val="lgDash"/>
          </a:ln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</a:rPr>
              <a:t>3-е «УТВЕРЖДЕНО» –</a:t>
            </a:r>
          </a:p>
        </p:txBody>
      </p:sp>
      <p:sp>
        <p:nvSpPr>
          <p:cNvPr id="10" name="Подзаголовок 6"/>
          <p:cNvSpPr txBox="1">
            <a:spLocks/>
          </p:cNvSpPr>
          <p:nvPr/>
        </p:nvSpPr>
        <p:spPr>
          <a:xfrm>
            <a:off x="2577870" y="5298554"/>
            <a:ext cx="565723" cy="258532"/>
          </a:xfrm>
          <a:prstGeom prst="rect">
            <a:avLst/>
          </a:prstGeom>
          <a:noFill/>
          <a:ln w="28575">
            <a:noFill/>
            <a:prstDash val="lgDash"/>
          </a:ln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</a:rPr>
              <a:t>и т.д.</a:t>
            </a:r>
          </a:p>
        </p:txBody>
      </p:sp>
      <p:sp>
        <p:nvSpPr>
          <p:cNvPr id="11" name="Подзаголовок 6"/>
          <p:cNvSpPr txBox="1">
            <a:spLocks/>
          </p:cNvSpPr>
          <p:nvPr/>
        </p:nvSpPr>
        <p:spPr>
          <a:xfrm>
            <a:off x="2053909" y="4106833"/>
            <a:ext cx="1694306" cy="258532"/>
          </a:xfrm>
          <a:prstGeom prst="rect">
            <a:avLst/>
          </a:prstGeom>
          <a:noFill/>
          <a:ln w="28575">
            <a:noFill/>
            <a:prstDash val="lgDash"/>
          </a:ln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</a:rPr>
              <a:t>1-ое «УТВЕРЖДЕНО» –</a:t>
            </a:r>
          </a:p>
        </p:txBody>
      </p:sp>
      <p:sp>
        <p:nvSpPr>
          <p:cNvPr id="12" name="Овал 11"/>
          <p:cNvSpPr/>
          <p:nvPr/>
        </p:nvSpPr>
        <p:spPr>
          <a:xfrm>
            <a:off x="4085967" y="4020065"/>
            <a:ext cx="1284131" cy="156518"/>
          </a:xfrm>
          <a:prstGeom prst="ellipse">
            <a:avLst/>
          </a:prstGeom>
          <a:noFill/>
          <a:ln>
            <a:solidFill>
              <a:srgbClr val="5785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5" descr="J:\Offices\Rio\Ann\ОБУЧЕНИЕ\Новая папка\warning-24841_128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8049" y="1322388"/>
            <a:ext cx="678447" cy="677917"/>
          </a:xfrm>
          <a:prstGeom prst="rect">
            <a:avLst/>
          </a:prstGeom>
          <a:noFill/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52886" y="189167"/>
            <a:ext cx="641144" cy="84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69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РЕБОВАНИЯ" id="{4CCCF200-5016-4F44-AD7B-A96E37457AE2}" vid="{88CC8BB7-C8C1-40B5-BA5B-9E5F9693975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ТРЕБОВАНИЯ</Template>
  <TotalTime>3516</TotalTime>
  <Words>1333</Words>
  <Application>Microsoft Office PowerPoint</Application>
  <PresentationFormat>Широкоэкранный</PresentationFormat>
  <Paragraphs>269</Paragraphs>
  <Slides>33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8" baseType="lpstr">
      <vt:lpstr>Adobe Arabic</vt:lpstr>
      <vt:lpstr>Arial</vt:lpstr>
      <vt:lpstr>Arial Black</vt:lpstr>
      <vt:lpstr>Calibri</vt:lpstr>
      <vt:lpstr>Calibri Light</vt:lpstr>
      <vt:lpstr>CordiaUPC</vt:lpstr>
      <vt:lpstr>Courier New</vt:lpstr>
      <vt:lpstr>Franklin Gothic Heavy</vt:lpstr>
      <vt:lpstr>Franklin Gothic Medium</vt:lpstr>
      <vt:lpstr>Symbol</vt:lpstr>
      <vt:lpstr>Times New Roman</vt:lpstr>
      <vt:lpstr>Wingdings</vt:lpstr>
      <vt:lpstr>Wingdings 2</vt:lpstr>
      <vt:lpstr>Wingdings 3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Требования  к оформлению нормативно-правовых документов</dc:title>
  <dc:creator>Babel</dc:creator>
  <cp:lastModifiedBy>Сазончик Ольга Владимировна</cp:lastModifiedBy>
  <cp:revision>270</cp:revision>
  <cp:lastPrinted>2016-10-24T13:21:04Z</cp:lastPrinted>
  <dcterms:created xsi:type="dcterms:W3CDTF">2015-12-03T13:10:56Z</dcterms:created>
  <dcterms:modified xsi:type="dcterms:W3CDTF">2018-07-07T13:05:18Z</dcterms:modified>
</cp:coreProperties>
</file>